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1" r:id="rId2"/>
    <p:sldId id="332" r:id="rId3"/>
    <p:sldId id="349" r:id="rId4"/>
    <p:sldId id="352" r:id="rId5"/>
    <p:sldId id="351" r:id="rId6"/>
    <p:sldId id="341" r:id="rId7"/>
    <p:sldId id="344" r:id="rId8"/>
    <p:sldId id="347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81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33" r:id="rId39"/>
    <p:sldId id="334" r:id="rId40"/>
    <p:sldId id="336" r:id="rId41"/>
    <p:sldId id="335" r:id="rId42"/>
    <p:sldId id="302" r:id="rId43"/>
    <p:sldId id="305" r:id="rId44"/>
    <p:sldId id="307" r:id="rId45"/>
    <p:sldId id="314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8" r:id="rId56"/>
    <p:sldId id="329" r:id="rId57"/>
    <p:sldId id="330" r:id="rId58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304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62940" y="2766060"/>
            <a:ext cx="8481060" cy="1185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365248" y="2894076"/>
            <a:ext cx="5231892" cy="7924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76858" y="2933445"/>
            <a:ext cx="1731645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6858" y="2933445"/>
            <a:ext cx="1731645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0893" y="1500962"/>
            <a:ext cx="8662212" cy="3757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13913" y="6464300"/>
            <a:ext cx="287401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5089" y="6490208"/>
            <a:ext cx="1459864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65718" y="6490208"/>
            <a:ext cx="2063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sec.icmc.usp.br/images/apresentacoes/palestra-iot-SBRC-WoCCES-2017-orlewilson.pd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echnologycaffe.blogspot.com.br/2015/12/how-fast-will-be-5g-technology.html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martinsights.com/internet-marketing-statistics/happens-online-60-seconds/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lkvzcG1UMk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hyperlink" Target="http://www.energydeck.com/blog/article/lets-make-buildings-great-again/" TargetMode="Externa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hyperlink" Target="http://www.energydeck.com/blog/article/lets-make-buildings-great-again/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chtudo.com.br/tudo-sobre/ipv6.html" TargetMode="Externa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hyperlink" Target="http://www.kickstarter.com/projects/1850884998/enflux-smart-clothing-3d-workout-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6EA0E5EB-617C-464C-AC09-B43BBB1FCE1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52400" y="4343400"/>
            <a:ext cx="8610600" cy="2215991"/>
          </a:xfrm>
        </p:spPr>
        <p:txBody>
          <a:bodyPr/>
          <a:lstStyle/>
          <a:p>
            <a:r>
              <a:rPr lang="pt-BR" dirty="0">
                <a:hlinkClick r:id="rId2"/>
              </a:rPr>
              <a:t>Internet das Coisas – IOT (Internet </a:t>
            </a:r>
            <a:r>
              <a:rPr lang="pt-BR" dirty="0" err="1">
                <a:hlinkClick r:id="rId2"/>
              </a:rPr>
              <a:t>of</a:t>
            </a:r>
            <a:r>
              <a:rPr lang="pt-BR" dirty="0">
                <a:hlinkClick r:id="rId2"/>
              </a:rPr>
              <a:t> </a:t>
            </a:r>
            <a:r>
              <a:rPr lang="pt-BR" dirty="0" err="1">
                <a:hlinkClick r:id="rId2"/>
              </a:rPr>
              <a:t>Things</a:t>
            </a:r>
            <a:r>
              <a:rPr lang="pt-BR" dirty="0">
                <a:hlinkClick r:id="rId2"/>
              </a:rPr>
              <a:t>)</a:t>
            </a:r>
          </a:p>
          <a:p>
            <a:pPr algn="l"/>
            <a:r>
              <a:rPr lang="pt-BR" dirty="0">
                <a:hlinkClick r:id="rId2"/>
              </a:rPr>
              <a:t>Extraído de: </a:t>
            </a:r>
            <a:endParaRPr lang="pt-BR" dirty="0"/>
          </a:p>
          <a:p>
            <a:pPr algn="l"/>
            <a:r>
              <a:rPr lang="pt-BR" b="1" spc="-45" dirty="0">
                <a:cs typeface="Calibri"/>
              </a:rPr>
              <a:t>Prof. </a:t>
            </a:r>
            <a:r>
              <a:rPr lang="pt-BR" b="1" spc="-85" dirty="0">
                <a:cs typeface="Calibri"/>
              </a:rPr>
              <a:t>Dr. </a:t>
            </a:r>
            <a:r>
              <a:rPr lang="pt-BR" b="1" spc="-10" dirty="0" err="1">
                <a:cs typeface="Calibri"/>
              </a:rPr>
              <a:t>Orlewilson</a:t>
            </a:r>
            <a:r>
              <a:rPr lang="pt-BR" b="1" spc="-10" dirty="0">
                <a:cs typeface="Calibri"/>
              </a:rPr>
              <a:t> </a:t>
            </a:r>
            <a:r>
              <a:rPr lang="pt-BR" b="1" spc="-15" dirty="0">
                <a:cs typeface="Calibri"/>
              </a:rPr>
              <a:t>Bentes</a:t>
            </a:r>
            <a:r>
              <a:rPr lang="pt-BR" b="1" spc="120" dirty="0">
                <a:cs typeface="Calibri"/>
              </a:rPr>
              <a:t> </a:t>
            </a:r>
            <a:r>
              <a:rPr lang="pt-BR" b="1" spc="-10" dirty="0">
                <a:cs typeface="Calibri"/>
              </a:rPr>
              <a:t>Maia</a:t>
            </a:r>
            <a:endParaRPr lang="pt-BR" dirty="0">
              <a:cs typeface="Calibri"/>
            </a:endParaRPr>
          </a:p>
          <a:p>
            <a:r>
              <a:rPr lang="pt-BR" dirty="0">
                <a:hlinkClick r:id="rId2"/>
              </a:rPr>
              <a:t>https://www.lsec.icmc.usp.br/images/apresentacoes/palestra-iot-SBRC-WoCCES-2017-orlewilson.pdf</a:t>
            </a:r>
            <a:endParaRPr lang="pt-BR" dirty="0"/>
          </a:p>
          <a:p>
            <a:r>
              <a:rPr lang="pt-BR" dirty="0"/>
              <a:t>José Gontijo:</a:t>
            </a:r>
          </a:p>
          <a:p>
            <a:r>
              <a:rPr lang="pt-BR" dirty="0"/>
              <a:t>“Internet das Coisas”</a:t>
            </a:r>
          </a:p>
          <a:p>
            <a:r>
              <a:rPr lang="pt-BR" dirty="0"/>
              <a:t>Oportunidades e perspectivas da nova revolução digital para o Brasil</a:t>
            </a:r>
          </a:p>
        </p:txBody>
      </p:sp>
    </p:spTree>
    <p:extLst>
      <p:ext uri="{BB962C8B-B14F-4D97-AF65-F5344CB8AC3E}">
        <p14:creationId xmlns:p14="http://schemas.microsoft.com/office/powerpoint/2010/main" val="901096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893" y="562102"/>
            <a:ext cx="81673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Nos últimos </a:t>
            </a:r>
            <a:r>
              <a:rPr sz="2400" dirty="0">
                <a:latin typeface="Calibri"/>
                <a:cs typeface="Calibri"/>
              </a:rPr>
              <a:t>anos, a </a:t>
            </a:r>
            <a:r>
              <a:rPr sz="2400" spc="-10" dirty="0">
                <a:latin typeface="Calibri"/>
                <a:cs typeface="Calibri"/>
              </a:rPr>
              <a:t>Internet vem </a:t>
            </a:r>
            <a:r>
              <a:rPr sz="2400" spc="-5" dirty="0">
                <a:latin typeface="Calibri"/>
                <a:cs typeface="Calibri"/>
              </a:rPr>
              <a:t>passando por uma </a:t>
            </a:r>
            <a:r>
              <a:rPr sz="2400" spc="-10" dirty="0">
                <a:latin typeface="Calibri"/>
                <a:cs typeface="Calibri"/>
              </a:rPr>
              <a:t>grande  </a:t>
            </a:r>
            <a:r>
              <a:rPr sz="2400" spc="-15" dirty="0">
                <a:latin typeface="Calibri"/>
                <a:cs typeface="Calibri"/>
              </a:rPr>
              <a:t>transformação </a:t>
            </a:r>
            <a:r>
              <a:rPr sz="2400" spc="-5" dirty="0">
                <a:latin typeface="Calibri"/>
                <a:cs typeface="Calibri"/>
              </a:rPr>
              <a:t>devido </a:t>
            </a:r>
            <a:r>
              <a:rPr sz="2400" dirty="0">
                <a:latin typeface="Calibri"/>
                <a:cs typeface="Calibri"/>
              </a:rPr>
              <a:t>ao </a:t>
            </a:r>
            <a:r>
              <a:rPr sz="2400" spc="-10" dirty="0">
                <a:latin typeface="Calibri"/>
                <a:cs typeface="Calibri"/>
              </a:rPr>
              <a:t>surgimento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crescimento </a:t>
            </a:r>
            <a:r>
              <a:rPr sz="2400" spc="-5" dirty="0">
                <a:latin typeface="Calibri"/>
                <a:cs typeface="Calibri"/>
              </a:rPr>
              <a:t>de serviços  relacionados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conteúdos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multimídia.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3557" y="2276830"/>
            <a:ext cx="7896859" cy="3384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743442" y="6490208"/>
            <a:ext cx="128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sz="1200" dirty="0"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893" y="562102"/>
            <a:ext cx="86487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Avanço </a:t>
            </a:r>
            <a:r>
              <a:rPr sz="2400" spc="-5" dirty="0">
                <a:latin typeface="Calibri"/>
                <a:cs typeface="Calibri"/>
              </a:rPr>
              <a:t>científico nas </a:t>
            </a:r>
            <a:r>
              <a:rPr sz="2400" spc="-10" dirty="0">
                <a:latin typeface="Calibri"/>
                <a:cs typeface="Calibri"/>
              </a:rPr>
              <a:t>áreas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telecomunicação, </a:t>
            </a:r>
            <a:r>
              <a:rPr sz="2400" spc="-10" dirty="0">
                <a:latin typeface="Calibri"/>
                <a:cs typeface="Calibri"/>
              </a:rPr>
              <a:t>processamento </a:t>
            </a:r>
            <a:r>
              <a:rPr sz="2400" spc="-5" dirty="0">
                <a:latin typeface="Calibri"/>
                <a:cs typeface="Calibri"/>
              </a:rPr>
              <a:t>de  dados, </a:t>
            </a:r>
            <a:r>
              <a:rPr sz="2400" spc="-10" dirty="0">
                <a:latin typeface="Calibri"/>
                <a:cs typeface="Calibri"/>
              </a:rPr>
              <a:t>redes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computadores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armazenamento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informações.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2531" y="1772767"/>
            <a:ext cx="3309366" cy="38884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99413" y="5716320"/>
            <a:ext cx="1591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Fim do século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XX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56142" y="6490208"/>
            <a:ext cx="102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893" y="562102"/>
            <a:ext cx="86487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Avanço </a:t>
            </a:r>
            <a:r>
              <a:rPr sz="2400" spc="-5" dirty="0">
                <a:latin typeface="Calibri"/>
                <a:cs typeface="Calibri"/>
              </a:rPr>
              <a:t>científico nas </a:t>
            </a:r>
            <a:r>
              <a:rPr sz="2400" spc="-10" dirty="0">
                <a:latin typeface="Calibri"/>
                <a:cs typeface="Calibri"/>
              </a:rPr>
              <a:t>áreas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telecomunicação, </a:t>
            </a:r>
            <a:r>
              <a:rPr sz="2400" spc="-10" dirty="0">
                <a:latin typeface="Calibri"/>
                <a:cs typeface="Calibri"/>
              </a:rPr>
              <a:t>processamento </a:t>
            </a:r>
            <a:r>
              <a:rPr sz="2400" spc="-5" dirty="0">
                <a:latin typeface="Calibri"/>
                <a:cs typeface="Calibri"/>
              </a:rPr>
              <a:t>de  dados, </a:t>
            </a:r>
            <a:r>
              <a:rPr sz="2400" spc="-10" dirty="0">
                <a:latin typeface="Calibri"/>
                <a:cs typeface="Calibri"/>
              </a:rPr>
              <a:t>redes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computadores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armazenamento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informações.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2531" y="1772767"/>
            <a:ext cx="3309366" cy="38884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99413" y="5716320"/>
            <a:ext cx="1591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Fim do século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XX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34991" y="2622042"/>
            <a:ext cx="3897375" cy="2189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58941" y="5716320"/>
            <a:ext cx="164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Fim do século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XXI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756142" y="6490208"/>
            <a:ext cx="102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893" y="562102"/>
            <a:ext cx="86487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Avanço </a:t>
            </a:r>
            <a:r>
              <a:rPr sz="2400" spc="-5" dirty="0">
                <a:latin typeface="Calibri"/>
                <a:cs typeface="Calibri"/>
              </a:rPr>
              <a:t>científico nas </a:t>
            </a:r>
            <a:r>
              <a:rPr sz="2400" spc="-10" dirty="0">
                <a:latin typeface="Calibri"/>
                <a:cs typeface="Calibri"/>
              </a:rPr>
              <a:t>áreas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telecomunicação, </a:t>
            </a:r>
            <a:r>
              <a:rPr sz="2400" spc="-10" dirty="0">
                <a:latin typeface="Calibri"/>
                <a:cs typeface="Calibri"/>
              </a:rPr>
              <a:t>processamento </a:t>
            </a:r>
            <a:r>
              <a:rPr sz="2400" spc="-5" dirty="0">
                <a:latin typeface="Calibri"/>
                <a:cs typeface="Calibri"/>
              </a:rPr>
              <a:t>de  dados, </a:t>
            </a:r>
            <a:r>
              <a:rPr sz="2400" spc="-10" dirty="0">
                <a:latin typeface="Calibri"/>
                <a:cs typeface="Calibri"/>
              </a:rPr>
              <a:t>redes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computadores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armazenamento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informações.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6444" y="1556727"/>
            <a:ext cx="7511160" cy="4248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3273" y="5896457"/>
            <a:ext cx="8689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Fonte:</a:t>
            </a:r>
            <a:r>
              <a:rPr sz="1800" b="1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  <a:hlinkClick r:id="rId3"/>
              </a:rPr>
              <a:t>http://technologycaffe.blogspot.com.br/2015/12/how-fast-will-be-5g-technology.html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43442" y="6490208"/>
            <a:ext cx="128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sz="1200" dirty="0"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893" y="562102"/>
            <a:ext cx="86487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Avanço </a:t>
            </a:r>
            <a:r>
              <a:rPr sz="2400" spc="-5" dirty="0">
                <a:latin typeface="Calibri"/>
                <a:cs typeface="Calibri"/>
              </a:rPr>
              <a:t>científico nas </a:t>
            </a:r>
            <a:r>
              <a:rPr sz="2400" spc="-10" dirty="0">
                <a:latin typeface="Calibri"/>
                <a:cs typeface="Calibri"/>
              </a:rPr>
              <a:t>áreas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telecomunicação, </a:t>
            </a:r>
            <a:r>
              <a:rPr sz="2400" spc="-10" dirty="0">
                <a:latin typeface="Calibri"/>
                <a:cs typeface="Calibri"/>
              </a:rPr>
              <a:t>processamento </a:t>
            </a:r>
            <a:r>
              <a:rPr sz="2400" spc="-5" dirty="0">
                <a:latin typeface="Calibri"/>
                <a:cs typeface="Calibri"/>
              </a:rPr>
              <a:t>de  dados, </a:t>
            </a:r>
            <a:r>
              <a:rPr sz="2400" spc="-10" dirty="0">
                <a:latin typeface="Calibri"/>
                <a:cs typeface="Calibri"/>
              </a:rPr>
              <a:t>redes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computadores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armazenamento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informações.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9514" y="1844801"/>
            <a:ext cx="4691888" cy="3383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3639" y="5320410"/>
            <a:ext cx="26847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HD de </a:t>
            </a:r>
            <a:r>
              <a:rPr sz="1800" dirty="0">
                <a:latin typeface="Calibri"/>
                <a:cs typeface="Calibri"/>
              </a:rPr>
              <a:t>5 MB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(1956)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Toneladas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1 GB </a:t>
            </a:r>
            <a:r>
              <a:rPr sz="1800" spc="-5" dirty="0">
                <a:latin typeface="Calibri"/>
                <a:cs typeface="Calibri"/>
              </a:rPr>
              <a:t>de dados </a:t>
            </a:r>
            <a:r>
              <a:rPr sz="1800" dirty="0">
                <a:latin typeface="Calibri"/>
                <a:cs typeface="Calibri"/>
              </a:rPr>
              <a:t>= US$ 100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56142" y="6490208"/>
            <a:ext cx="102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893" y="562102"/>
            <a:ext cx="86487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Avanço </a:t>
            </a:r>
            <a:r>
              <a:rPr sz="2400" spc="-5" dirty="0">
                <a:latin typeface="Calibri"/>
                <a:cs typeface="Calibri"/>
              </a:rPr>
              <a:t>científico nas </a:t>
            </a:r>
            <a:r>
              <a:rPr sz="2400" spc="-10" dirty="0">
                <a:latin typeface="Calibri"/>
                <a:cs typeface="Calibri"/>
              </a:rPr>
              <a:t>áreas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telecomunicação, </a:t>
            </a:r>
            <a:r>
              <a:rPr sz="2400" spc="-10" dirty="0">
                <a:latin typeface="Calibri"/>
                <a:cs typeface="Calibri"/>
              </a:rPr>
              <a:t>processamento </a:t>
            </a:r>
            <a:r>
              <a:rPr sz="2400" spc="-5" dirty="0">
                <a:latin typeface="Calibri"/>
                <a:cs typeface="Calibri"/>
              </a:rPr>
              <a:t>de  dados, </a:t>
            </a:r>
            <a:r>
              <a:rPr sz="2400" spc="-10" dirty="0">
                <a:latin typeface="Calibri"/>
                <a:cs typeface="Calibri"/>
              </a:rPr>
              <a:t>redes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computadores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armazenamento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informações.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9514" y="1844801"/>
            <a:ext cx="4691888" cy="3383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3639" y="5320410"/>
            <a:ext cx="26847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HD de </a:t>
            </a:r>
            <a:r>
              <a:rPr sz="1800" dirty="0">
                <a:latin typeface="Calibri"/>
                <a:cs typeface="Calibri"/>
              </a:rPr>
              <a:t>5 MB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(1956)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Toneladas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1 GB </a:t>
            </a:r>
            <a:r>
              <a:rPr sz="1800" spc="-5" dirty="0">
                <a:latin typeface="Calibri"/>
                <a:cs typeface="Calibri"/>
              </a:rPr>
              <a:t>de dados </a:t>
            </a:r>
            <a:r>
              <a:rPr sz="1800" dirty="0">
                <a:latin typeface="Calibri"/>
                <a:cs typeface="Calibri"/>
              </a:rPr>
              <a:t>= US$ 100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04434" y="5320410"/>
            <a:ext cx="32181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Cartão </a:t>
            </a:r>
            <a:r>
              <a:rPr sz="1800" spc="-5" dirty="0">
                <a:latin typeface="Calibri"/>
                <a:cs typeface="Calibri"/>
              </a:rPr>
              <a:t>SD </a:t>
            </a:r>
            <a:r>
              <a:rPr sz="1800" dirty="0">
                <a:latin typeface="Calibri"/>
                <a:cs typeface="Calibri"/>
              </a:rPr>
              <a:t>1TB</a:t>
            </a:r>
            <a:r>
              <a:rPr sz="1800" spc="-5" dirty="0">
                <a:latin typeface="Calibri"/>
                <a:cs typeface="Calibri"/>
              </a:rPr>
              <a:t> (2016)</a:t>
            </a:r>
            <a:endParaRPr sz="18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Gramas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1 GB </a:t>
            </a:r>
            <a:r>
              <a:rPr sz="1800" spc="-5" dirty="0">
                <a:latin typeface="Calibri"/>
                <a:cs typeface="Calibri"/>
              </a:rPr>
              <a:t>de dados </a:t>
            </a:r>
            <a:r>
              <a:rPr sz="1800" dirty="0">
                <a:latin typeface="Calibri"/>
                <a:cs typeface="Calibri"/>
              </a:rPr>
              <a:t>= </a:t>
            </a:r>
            <a:r>
              <a:rPr sz="1800" spc="-15" dirty="0">
                <a:latin typeface="Calibri"/>
                <a:cs typeface="Calibri"/>
              </a:rPr>
              <a:t>centavos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dólar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16955" y="2633852"/>
            <a:ext cx="2993644" cy="18051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756142" y="6490208"/>
            <a:ext cx="102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893" y="562102"/>
            <a:ext cx="86487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Avanço </a:t>
            </a:r>
            <a:r>
              <a:rPr sz="2400" spc="-5" dirty="0">
                <a:latin typeface="Calibri"/>
                <a:cs typeface="Calibri"/>
              </a:rPr>
              <a:t>científico nas </a:t>
            </a:r>
            <a:r>
              <a:rPr sz="2400" spc="-10" dirty="0">
                <a:latin typeface="Calibri"/>
                <a:cs typeface="Calibri"/>
              </a:rPr>
              <a:t>áreas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telecomunicação, </a:t>
            </a:r>
            <a:r>
              <a:rPr sz="2400" spc="-10" dirty="0">
                <a:latin typeface="Calibri"/>
                <a:cs typeface="Calibri"/>
              </a:rPr>
              <a:t>processamento </a:t>
            </a:r>
            <a:r>
              <a:rPr sz="2400" spc="-5" dirty="0">
                <a:latin typeface="Calibri"/>
                <a:cs typeface="Calibri"/>
              </a:rPr>
              <a:t>de  dados, </a:t>
            </a:r>
            <a:r>
              <a:rPr sz="2400" spc="-10" dirty="0">
                <a:latin typeface="Calibri"/>
                <a:cs typeface="Calibri"/>
              </a:rPr>
              <a:t>redes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computadores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armazenamento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informações.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523" y="2132964"/>
            <a:ext cx="4608449" cy="304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68095" y="5217414"/>
            <a:ext cx="27730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7244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Eniac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(1946)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5.000 </a:t>
            </a:r>
            <a:r>
              <a:rPr sz="1800" spc="-10" dirty="0">
                <a:latin typeface="Calibri"/>
                <a:cs typeface="Calibri"/>
              </a:rPr>
              <a:t>operações </a:t>
            </a:r>
            <a:r>
              <a:rPr sz="1800" spc="-5" dirty="0">
                <a:latin typeface="Calibri"/>
                <a:cs typeface="Calibri"/>
              </a:rPr>
              <a:t>por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segundo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78418" y="6490208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893" y="562102"/>
            <a:ext cx="86487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Avanço </a:t>
            </a:r>
            <a:r>
              <a:rPr sz="2400" spc="-5" dirty="0">
                <a:latin typeface="Calibri"/>
                <a:cs typeface="Calibri"/>
              </a:rPr>
              <a:t>científico nas </a:t>
            </a:r>
            <a:r>
              <a:rPr sz="2400" spc="-10" dirty="0">
                <a:latin typeface="Calibri"/>
                <a:cs typeface="Calibri"/>
              </a:rPr>
              <a:t>áreas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telecomunicação, </a:t>
            </a:r>
            <a:r>
              <a:rPr sz="2400" spc="-10" dirty="0">
                <a:latin typeface="Calibri"/>
                <a:cs typeface="Calibri"/>
              </a:rPr>
              <a:t>processamento </a:t>
            </a:r>
            <a:r>
              <a:rPr sz="2400" spc="-5" dirty="0">
                <a:latin typeface="Calibri"/>
                <a:cs typeface="Calibri"/>
              </a:rPr>
              <a:t>de  dados, </a:t>
            </a:r>
            <a:r>
              <a:rPr sz="2400" spc="-10" dirty="0">
                <a:latin typeface="Calibri"/>
                <a:cs typeface="Calibri"/>
              </a:rPr>
              <a:t>redes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computadores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armazenamento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informações.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523" y="2132964"/>
            <a:ext cx="4608449" cy="304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68095" y="5217414"/>
            <a:ext cx="27730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7244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Eniac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(1946)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5.000 </a:t>
            </a:r>
            <a:r>
              <a:rPr sz="1800" spc="-10" dirty="0">
                <a:latin typeface="Calibri"/>
                <a:cs typeface="Calibri"/>
              </a:rPr>
              <a:t>operações </a:t>
            </a:r>
            <a:r>
              <a:rPr sz="1800" spc="-5" dirty="0">
                <a:latin typeface="Calibri"/>
                <a:cs typeface="Calibri"/>
              </a:rPr>
              <a:t>por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segundo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46597" y="5217414"/>
            <a:ext cx="33762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Intel </a:t>
            </a:r>
            <a:r>
              <a:rPr sz="1800" spc="-5" dirty="0">
                <a:latin typeface="Calibri"/>
                <a:cs typeface="Calibri"/>
              </a:rPr>
              <a:t>i7 (2016)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4 </a:t>
            </a:r>
            <a:r>
              <a:rPr sz="1800" spc="-5" dirty="0">
                <a:latin typeface="Calibri"/>
                <a:cs typeface="Calibri"/>
              </a:rPr>
              <a:t>bilhões de </a:t>
            </a:r>
            <a:r>
              <a:rPr sz="1800" spc="-10" dirty="0">
                <a:latin typeface="Calibri"/>
                <a:cs typeface="Calibri"/>
              </a:rPr>
              <a:t>operações </a:t>
            </a:r>
            <a:r>
              <a:rPr sz="1800" spc="-5" dirty="0">
                <a:latin typeface="Calibri"/>
                <a:cs typeface="Calibri"/>
              </a:rPr>
              <a:t>por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segundo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45301" y="2466594"/>
            <a:ext cx="1781937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678418" y="6490208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893" y="562102"/>
            <a:ext cx="86487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Avanço </a:t>
            </a:r>
            <a:r>
              <a:rPr sz="2400" spc="-5" dirty="0">
                <a:latin typeface="Calibri"/>
                <a:cs typeface="Calibri"/>
              </a:rPr>
              <a:t>científico nas </a:t>
            </a:r>
            <a:r>
              <a:rPr sz="2400" spc="-10" dirty="0">
                <a:latin typeface="Calibri"/>
                <a:cs typeface="Calibri"/>
              </a:rPr>
              <a:t>áreas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telecomunicação, </a:t>
            </a:r>
            <a:r>
              <a:rPr sz="2400" spc="-10" dirty="0">
                <a:latin typeface="Calibri"/>
                <a:cs typeface="Calibri"/>
              </a:rPr>
              <a:t>processamento </a:t>
            </a:r>
            <a:r>
              <a:rPr sz="2400" spc="-5" dirty="0">
                <a:latin typeface="Calibri"/>
                <a:cs typeface="Calibri"/>
              </a:rPr>
              <a:t>de  dados, </a:t>
            </a:r>
            <a:r>
              <a:rPr sz="2400" spc="-10" dirty="0">
                <a:latin typeface="Calibri"/>
                <a:cs typeface="Calibri"/>
              </a:rPr>
              <a:t>redes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computadores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armazenamento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informações.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4395" y="1857995"/>
            <a:ext cx="3830524" cy="3530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4450" y="5644388"/>
            <a:ext cx="1640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Arpanet 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1969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78418" y="6490208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libri"/>
                <a:cs typeface="Calibri"/>
              </a:rPr>
              <a:t>11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893" y="562102"/>
            <a:ext cx="86487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Avanço </a:t>
            </a:r>
            <a:r>
              <a:rPr sz="2400" spc="-5" dirty="0">
                <a:latin typeface="Calibri"/>
                <a:cs typeface="Calibri"/>
              </a:rPr>
              <a:t>científico nas </a:t>
            </a:r>
            <a:r>
              <a:rPr sz="2400" spc="-10" dirty="0">
                <a:latin typeface="Calibri"/>
                <a:cs typeface="Calibri"/>
              </a:rPr>
              <a:t>áreas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telecomunicação, </a:t>
            </a:r>
            <a:r>
              <a:rPr sz="2400" spc="-10" dirty="0">
                <a:latin typeface="Calibri"/>
                <a:cs typeface="Calibri"/>
              </a:rPr>
              <a:t>processamento </a:t>
            </a:r>
            <a:r>
              <a:rPr sz="2400" spc="-5" dirty="0">
                <a:latin typeface="Calibri"/>
                <a:cs typeface="Calibri"/>
              </a:rPr>
              <a:t>de  dados, </a:t>
            </a:r>
            <a:r>
              <a:rPr sz="2400" spc="-10" dirty="0">
                <a:latin typeface="Calibri"/>
                <a:cs typeface="Calibri"/>
              </a:rPr>
              <a:t>redes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computadores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armazenamento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informações.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4395" y="1857995"/>
            <a:ext cx="3830524" cy="3530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4450" y="5644388"/>
            <a:ext cx="1640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Arpanet 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1969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36440" y="1844675"/>
            <a:ext cx="4499991" cy="35999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33338" y="5644388"/>
            <a:ext cx="1292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Internet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678418" y="6490208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libri"/>
                <a:cs typeface="Calibri"/>
              </a:rPr>
              <a:t>11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200" y="175948"/>
            <a:ext cx="8204200" cy="521937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3200" dirty="0">
                <a:solidFill>
                  <a:schemeClr val="tx2"/>
                </a:solidFill>
              </a:rPr>
              <a:t>IoT - Internet </a:t>
            </a:r>
            <a:r>
              <a:rPr sz="3200" spc="5" dirty="0">
                <a:solidFill>
                  <a:schemeClr val="tx2"/>
                </a:solidFill>
              </a:rPr>
              <a:t>das</a:t>
            </a:r>
            <a:r>
              <a:rPr sz="3200" spc="-10" dirty="0">
                <a:solidFill>
                  <a:schemeClr val="tx2"/>
                </a:solidFill>
              </a:rPr>
              <a:t> </a:t>
            </a:r>
            <a:r>
              <a:rPr sz="3200" dirty="0" err="1">
                <a:solidFill>
                  <a:schemeClr val="tx2"/>
                </a:solidFill>
              </a:rPr>
              <a:t>Coisas</a:t>
            </a:r>
            <a:r>
              <a:rPr lang="pt-BR" sz="3200" dirty="0">
                <a:solidFill>
                  <a:schemeClr val="tx2"/>
                </a:solidFill>
              </a:rPr>
              <a:t> - </a:t>
            </a:r>
            <a:r>
              <a:rPr lang="pt-BR" sz="3200" spc="-5" dirty="0">
                <a:solidFill>
                  <a:schemeClr val="tx2"/>
                </a:solidFill>
              </a:rPr>
              <a:t>Conceito</a:t>
            </a:r>
            <a:r>
              <a:rPr sz="3200" spc="-5" dirty="0"/>
              <a:t>o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330200" y="1296161"/>
            <a:ext cx="843280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9580" algn="just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Internet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das Coisas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é a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massificação da tecnologia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interconectando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o 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mundo físico ao mundo digital, através de dispositivos ligados em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redes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de  comunicação, gerando grandes volumes de novos dados, informações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e 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inteligência,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que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possibilitará mudanças significativas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para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o </a:t>
            </a:r>
            <a:r>
              <a:rPr sz="1800" spc="-20" dirty="0">
                <a:solidFill>
                  <a:srgbClr val="205768"/>
                </a:solidFill>
                <a:latin typeface="Segoe UI Symbol"/>
                <a:cs typeface="Segoe UI Symbol"/>
              </a:rPr>
              <a:t>bem-estar,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a 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produtividade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e a</a:t>
            </a:r>
            <a:r>
              <a:rPr sz="1800" spc="-15" dirty="0">
                <a:solidFill>
                  <a:srgbClr val="205768"/>
                </a:solidFill>
                <a:latin typeface="Segoe UI Symbol"/>
                <a:cs typeface="Segoe UI Symbol"/>
              </a:rPr>
              <a:t>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competividade.</a:t>
            </a:r>
            <a:endParaRPr sz="1800" dirty="0">
              <a:latin typeface="Segoe UI Symbol"/>
              <a:cs typeface="Segoe UI Symbo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2935983"/>
            <a:ext cx="6171440" cy="3457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8267" y="6621119"/>
            <a:ext cx="204470" cy="1612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00" b="1" dirty="0">
                <a:solidFill>
                  <a:srgbClr val="296D81"/>
                </a:solidFill>
                <a:latin typeface="Segoe UI Symbol"/>
                <a:cs typeface="Segoe UI Symbol"/>
              </a:rPr>
              <a:t>p.</a:t>
            </a:r>
            <a:r>
              <a:rPr sz="800" b="1" spc="-50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fld id="{81D60167-4931-47E6-BA6A-407CBD079E47}" type="slidenum">
              <a:rPr sz="800" b="1" dirty="0">
                <a:solidFill>
                  <a:srgbClr val="296D81"/>
                </a:solidFill>
                <a:latin typeface="Segoe UI Symbol"/>
                <a:cs typeface="Segoe UI Symbol"/>
              </a:rPr>
              <a:t>2</a:t>
            </a:fld>
            <a:endParaRPr sz="8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74011" y="395439"/>
            <a:ext cx="5398389" cy="5697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8856" y="6111951"/>
            <a:ext cx="8990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Fonte:</a:t>
            </a:r>
            <a:r>
              <a:rPr sz="1800" b="1" spc="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  <a:hlinkClick r:id="rId3"/>
              </a:rPr>
              <a:t>http://www.smartinsights.com/internet-marketing-statistics/happens-online-60-seconds/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78418" y="6490208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751" y="583902"/>
            <a:ext cx="8472484" cy="543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46170" y="6097778"/>
            <a:ext cx="53105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latin typeface="Calibri"/>
                <a:cs typeface="Calibri"/>
              </a:rPr>
              <a:t>Fonte: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http</a:t>
            </a:r>
            <a:r>
              <a:rPr sz="1800" spc="-15" dirty="0">
                <a:latin typeface="Calibri"/>
                <a:cs typeface="Calibri"/>
                <a:hlinkClick r:id="rId3"/>
              </a:rPr>
              <a:t>s://w</a:t>
            </a:r>
            <a:r>
              <a:rPr sz="1800" spc="-15" dirty="0">
                <a:latin typeface="Calibri"/>
                <a:cs typeface="Calibri"/>
              </a:rPr>
              <a:t>ww.y</a:t>
            </a:r>
            <a:r>
              <a:rPr sz="1800" spc="-15" dirty="0">
                <a:latin typeface="Calibri"/>
                <a:cs typeface="Calibri"/>
                <a:hlinkClick r:id="rId3"/>
              </a:rPr>
              <a:t>outube.com/watch?v=jlkvzcG1UMk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78418" y="6490208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893" y="559054"/>
            <a:ext cx="2765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00"/>
                </a:solidFill>
              </a:rPr>
              <a:t>O que </a:t>
            </a:r>
            <a:r>
              <a:rPr sz="2800" spc="-20" dirty="0">
                <a:solidFill>
                  <a:srgbClr val="000000"/>
                </a:solidFill>
              </a:rPr>
              <a:t>realmente</a:t>
            </a:r>
            <a:r>
              <a:rPr sz="2800" spc="-1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é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9546" y="1196809"/>
            <a:ext cx="8064881" cy="5040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17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893" y="562102"/>
            <a:ext cx="82162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  <a:tab pos="66675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proliferação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objetos inteligentes com </a:t>
            </a:r>
            <a:r>
              <a:rPr sz="2400" spc="-5" dirty="0">
                <a:latin typeface="Calibri"/>
                <a:cs typeface="Calibri"/>
              </a:rPr>
              <a:t>capacidade de  </a:t>
            </a:r>
            <a:r>
              <a:rPr sz="2400" spc="-15" dirty="0">
                <a:latin typeface="Calibri"/>
                <a:cs typeface="Calibri"/>
              </a:rPr>
              <a:t>sensoriamento, </a:t>
            </a:r>
            <a:r>
              <a:rPr sz="2400" spc="-10" dirty="0">
                <a:latin typeface="Calibri"/>
                <a:cs typeface="Calibri"/>
              </a:rPr>
              <a:t>processamento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comunicação tem </a:t>
            </a:r>
            <a:r>
              <a:rPr sz="2400" spc="-5" dirty="0">
                <a:latin typeface="Calibri"/>
                <a:cs typeface="Calibri"/>
              </a:rPr>
              <a:t>aumentado  nos últimos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6106" y="2275499"/>
            <a:ext cx="7058649" cy="3467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18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893" y="562102"/>
            <a:ext cx="83870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Neste cenário,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Internet </a:t>
            </a:r>
            <a:r>
              <a:rPr sz="2400" spc="-5" dirty="0">
                <a:latin typeface="Calibri"/>
                <a:cs typeface="Calibri"/>
              </a:rPr>
              <a:t>das Coisas (</a:t>
            </a:r>
            <a:r>
              <a:rPr sz="2400" i="1" spc="-5" dirty="0">
                <a:latin typeface="Calibri"/>
                <a:cs typeface="Calibri"/>
              </a:rPr>
              <a:t>Internet </a:t>
            </a:r>
            <a:r>
              <a:rPr sz="2400" i="1" dirty="0">
                <a:latin typeface="Calibri"/>
                <a:cs typeface="Calibri"/>
              </a:rPr>
              <a:t>of </a:t>
            </a:r>
            <a:r>
              <a:rPr sz="2400" i="1" spc="-5" dirty="0">
                <a:latin typeface="Calibri"/>
                <a:cs typeface="Calibri"/>
              </a:rPr>
              <a:t>Things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5" dirty="0">
                <a:latin typeface="Calibri"/>
                <a:cs typeface="Calibri"/>
              </a:rPr>
              <a:t>IoT)  </a:t>
            </a:r>
            <a:r>
              <a:rPr sz="2400" spc="-10" dirty="0">
                <a:latin typeface="Calibri"/>
                <a:cs typeface="Calibri"/>
              </a:rPr>
              <a:t>conecta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-10" dirty="0">
                <a:latin typeface="Calibri"/>
                <a:cs typeface="Calibri"/>
              </a:rPr>
              <a:t>objetos </a:t>
            </a:r>
            <a:r>
              <a:rPr sz="2400" dirty="0">
                <a:latin typeface="Calibri"/>
                <a:cs typeface="Calibri"/>
              </a:rPr>
              <a:t>à </a:t>
            </a:r>
            <a:r>
              <a:rPr sz="2400" spc="-10" dirty="0">
                <a:latin typeface="Calibri"/>
                <a:cs typeface="Calibri"/>
              </a:rPr>
              <a:t>Internet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promove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comunicação </a:t>
            </a:r>
            <a:r>
              <a:rPr sz="2400" spc="-15" dirty="0">
                <a:latin typeface="Calibri"/>
                <a:cs typeface="Calibri"/>
              </a:rPr>
              <a:t>entre  </a:t>
            </a:r>
            <a:r>
              <a:rPr sz="2400" spc="-5" dirty="0">
                <a:latin typeface="Calibri"/>
                <a:cs typeface="Calibri"/>
              </a:rPr>
              <a:t>usuários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dispositivos.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1745" y="2118616"/>
            <a:ext cx="3660509" cy="3683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19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893" y="562102"/>
            <a:ext cx="84505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IoT </a:t>
            </a:r>
            <a:r>
              <a:rPr sz="2400" spc="-10" dirty="0">
                <a:latin typeface="Calibri"/>
                <a:cs typeface="Calibri"/>
              </a:rPr>
              <a:t>possibilita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grande </a:t>
            </a:r>
            <a:r>
              <a:rPr sz="2400" spc="-5" dirty="0">
                <a:latin typeface="Calibri"/>
                <a:cs typeface="Calibri"/>
              </a:rPr>
              <a:t>quantidade de </a:t>
            </a:r>
            <a:r>
              <a:rPr sz="2400" spc="-15" dirty="0">
                <a:latin typeface="Calibri"/>
                <a:cs typeface="Calibri"/>
              </a:rPr>
              <a:t>novas </a:t>
            </a:r>
            <a:r>
              <a:rPr sz="2400" spc="-5" dirty="0">
                <a:latin typeface="Calibri"/>
                <a:cs typeface="Calibri"/>
              </a:rPr>
              <a:t>aplicações, </a:t>
            </a:r>
            <a:r>
              <a:rPr sz="2400" dirty="0">
                <a:latin typeface="Calibri"/>
                <a:cs typeface="Calibri"/>
              </a:rPr>
              <a:t>as  </a:t>
            </a:r>
            <a:r>
              <a:rPr sz="2400" spc="-5" dirty="0">
                <a:latin typeface="Calibri"/>
                <a:cs typeface="Calibri"/>
              </a:rPr>
              <a:t>quais </a:t>
            </a:r>
            <a:r>
              <a:rPr sz="2400" spc="-15" dirty="0">
                <a:latin typeface="Calibri"/>
                <a:cs typeface="Calibri"/>
              </a:rPr>
              <a:t>tanto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academia </a:t>
            </a:r>
            <a:r>
              <a:rPr sz="2400" spc="-15" dirty="0">
                <a:latin typeface="Calibri"/>
                <a:cs typeface="Calibri"/>
              </a:rPr>
              <a:t>quanto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industria podem se </a:t>
            </a:r>
            <a:r>
              <a:rPr sz="2400" spc="-25" dirty="0">
                <a:latin typeface="Calibri"/>
                <a:cs typeface="Calibri"/>
              </a:rPr>
              <a:t>beneficiar,  </a:t>
            </a:r>
            <a:r>
              <a:rPr sz="2400" spc="-10" dirty="0">
                <a:latin typeface="Calibri"/>
                <a:cs typeface="Calibri"/>
              </a:rPr>
              <a:t>tais como </a:t>
            </a:r>
            <a:r>
              <a:rPr sz="2400" spc="-5" dirty="0">
                <a:latin typeface="Calibri"/>
                <a:cs typeface="Calibri"/>
              </a:rPr>
              <a:t>cidades </a:t>
            </a:r>
            <a:r>
              <a:rPr sz="2400" spc="-10" dirty="0">
                <a:latin typeface="Calibri"/>
                <a:cs typeface="Calibri"/>
              </a:rPr>
              <a:t>inteligentes, </a:t>
            </a:r>
            <a:r>
              <a:rPr sz="2400" spc="-5" dirty="0">
                <a:latin typeface="Calibri"/>
                <a:cs typeface="Calibri"/>
              </a:rPr>
              <a:t>saúde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automação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ambientes.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8188" y="2492921"/>
            <a:ext cx="5627496" cy="3314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20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893" y="559054"/>
            <a:ext cx="3097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000000"/>
                </a:solidFill>
              </a:rPr>
              <a:t>Perspectiva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Histórica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40893" y="1500962"/>
            <a:ext cx="82740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Internet </a:t>
            </a:r>
            <a:r>
              <a:rPr sz="2400" spc="-5" dirty="0">
                <a:latin typeface="Calibri"/>
                <a:cs typeface="Calibri"/>
              </a:rPr>
              <a:t>das Coisas emergiu dos </a:t>
            </a:r>
            <a:r>
              <a:rPr sz="2400" spc="-15" dirty="0">
                <a:latin typeface="Calibri"/>
                <a:cs typeface="Calibri"/>
              </a:rPr>
              <a:t>avanços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várias áreas como  sistemas embarcados, microeletrônica, comunicação </a:t>
            </a:r>
            <a:r>
              <a:rPr sz="2400" dirty="0">
                <a:latin typeface="Calibri"/>
                <a:cs typeface="Calibri"/>
              </a:rPr>
              <a:t>e  </a:t>
            </a:r>
            <a:r>
              <a:rPr sz="2400" spc="-10" dirty="0">
                <a:latin typeface="Calibri"/>
                <a:cs typeface="Calibri"/>
              </a:rPr>
              <a:t>sensoriamento.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0794" y="2776811"/>
            <a:ext cx="7086959" cy="34778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21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893" y="559054"/>
            <a:ext cx="3097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000000"/>
                </a:solidFill>
              </a:rPr>
              <a:t>Perspectiva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Histórica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40893" y="1500962"/>
            <a:ext cx="86582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b="1" spc="-5" dirty="0">
                <a:latin typeface="Calibri"/>
                <a:cs typeface="Calibri"/>
              </a:rPr>
              <a:t>1982: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máquina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coca-cola </a:t>
            </a:r>
            <a:r>
              <a:rPr sz="2400" spc="-20" dirty="0">
                <a:latin typeface="Calibri"/>
                <a:cs typeface="Calibri"/>
              </a:rPr>
              <a:t>informava </a:t>
            </a:r>
            <a:r>
              <a:rPr sz="2400" spc="-5" dirty="0">
                <a:latin typeface="Calibri"/>
                <a:cs typeface="Calibri"/>
              </a:rPr>
              <a:t>seu </a:t>
            </a:r>
            <a:r>
              <a:rPr sz="2400" spc="-10" dirty="0">
                <a:latin typeface="Calibri"/>
                <a:cs typeface="Calibri"/>
              </a:rPr>
              <a:t>estoque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também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bebidas </a:t>
            </a:r>
            <a:r>
              <a:rPr sz="2400" spc="-20" dirty="0">
                <a:latin typeface="Calibri"/>
                <a:cs typeface="Calibri"/>
              </a:rPr>
              <a:t>estavam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geladas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71979" y="2564955"/>
            <a:ext cx="5400040" cy="35999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893" y="559054"/>
            <a:ext cx="3097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000000"/>
                </a:solidFill>
              </a:rPr>
              <a:t>Perspectiva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Histórica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40893" y="1500962"/>
            <a:ext cx="86429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b="1" spc="-5" dirty="0">
                <a:latin typeface="Calibri"/>
                <a:cs typeface="Calibri"/>
              </a:rPr>
              <a:t>1983: </a:t>
            </a:r>
            <a:r>
              <a:rPr sz="2400" spc="-10" dirty="0">
                <a:latin typeface="Calibri"/>
                <a:cs typeface="Calibri"/>
              </a:rPr>
              <a:t>primeira </a:t>
            </a:r>
            <a:r>
              <a:rPr sz="2400" spc="-15" dirty="0">
                <a:latin typeface="Calibri"/>
                <a:cs typeface="Calibri"/>
              </a:rPr>
              <a:t>patente sobre </a:t>
            </a:r>
            <a:r>
              <a:rPr sz="2400" i="1" spc="-5" dirty="0">
                <a:latin typeface="Calibri"/>
                <a:cs typeface="Calibri"/>
              </a:rPr>
              <a:t>Radio-Frequency Identification</a:t>
            </a:r>
            <a:r>
              <a:rPr sz="2400" i="1" spc="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(RFID)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31008" y="2420873"/>
            <a:ext cx="4682109" cy="3102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39666" y="5536488"/>
            <a:ext cx="1276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Etiqueta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RFID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24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893" y="559054"/>
            <a:ext cx="3097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000000"/>
                </a:solidFill>
              </a:rPr>
              <a:t>Perspectiva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Histórica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40893" y="1500962"/>
            <a:ext cx="7882890" cy="2040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b="1" spc="-5" dirty="0">
                <a:latin typeface="Calibri"/>
                <a:cs typeface="Calibri"/>
              </a:rPr>
              <a:t>1999: </a:t>
            </a:r>
            <a:r>
              <a:rPr sz="2400" i="1" spc="-10" dirty="0">
                <a:latin typeface="Calibri"/>
                <a:cs typeface="Calibri"/>
              </a:rPr>
              <a:t>device </a:t>
            </a:r>
            <a:r>
              <a:rPr sz="2400" i="1" spc="-15" dirty="0">
                <a:latin typeface="Calibri"/>
                <a:cs typeface="Calibri"/>
              </a:rPr>
              <a:t>to </a:t>
            </a:r>
            <a:r>
              <a:rPr sz="2400" i="1" spc="-10" dirty="0">
                <a:latin typeface="Calibri"/>
                <a:cs typeface="Calibri"/>
              </a:rPr>
              <a:t>device comunication</a:t>
            </a:r>
            <a:r>
              <a:rPr sz="2400" i="1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(D2D)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"/>
            </a:pPr>
            <a:endParaRPr sz="35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b="1" spc="-5" dirty="0">
                <a:latin typeface="Calibri"/>
                <a:cs typeface="Calibri"/>
              </a:rPr>
              <a:t>1999: </a:t>
            </a:r>
            <a:r>
              <a:rPr sz="2400" spc="-5" dirty="0">
                <a:latin typeface="Calibri"/>
                <a:cs typeface="Calibri"/>
              </a:rPr>
              <a:t>IoT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10" dirty="0">
                <a:latin typeface="Calibri"/>
                <a:cs typeface="Calibri"/>
              </a:rPr>
              <a:t>primeiro utilizando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0" dirty="0">
                <a:latin typeface="Calibri"/>
                <a:cs typeface="Calibri"/>
              </a:rPr>
              <a:t>trabalho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Kevin </a:t>
            </a:r>
            <a:r>
              <a:rPr sz="2400" spc="-10" dirty="0">
                <a:latin typeface="Calibri"/>
                <a:cs typeface="Calibri"/>
              </a:rPr>
              <a:t>Ashton  </a:t>
            </a:r>
            <a:r>
              <a:rPr sz="2400" spc="-5" dirty="0">
                <a:latin typeface="Calibri"/>
                <a:cs typeface="Calibri"/>
              </a:rPr>
              <a:t>intitulado “I </a:t>
            </a:r>
            <a:r>
              <a:rPr sz="2400" dirty="0">
                <a:latin typeface="Calibri"/>
                <a:cs typeface="Calibri"/>
              </a:rPr>
              <a:t>made </a:t>
            </a:r>
            <a:r>
              <a:rPr sz="2400" spc="-15" dirty="0">
                <a:latin typeface="Calibri"/>
                <a:cs typeface="Calibri"/>
              </a:rPr>
              <a:t>at Procter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Gamble”.</a:t>
            </a:r>
            <a:endParaRPr sz="24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50"/>
              </a:spcBef>
              <a:buFont typeface="Wingdings"/>
              <a:buChar char=""/>
              <a:tabLst>
                <a:tab pos="756920" algn="l"/>
              </a:tabLst>
            </a:pPr>
            <a:r>
              <a:rPr sz="2200" spc="-5" dirty="0">
                <a:latin typeface="Calibri"/>
                <a:cs typeface="Calibri"/>
              </a:rPr>
              <a:t>IoT </a:t>
            </a:r>
            <a:r>
              <a:rPr sz="2200" spc="-20" dirty="0">
                <a:latin typeface="Calibri"/>
                <a:cs typeface="Calibri"/>
              </a:rPr>
              <a:t>era </a:t>
            </a:r>
            <a:r>
              <a:rPr sz="2200" spc="-5" dirty="0">
                <a:latin typeface="Calibri"/>
                <a:cs typeface="Calibri"/>
              </a:rPr>
              <a:t>associada ao </a:t>
            </a:r>
            <a:r>
              <a:rPr sz="2200" spc="-10" dirty="0">
                <a:latin typeface="Calibri"/>
                <a:cs typeface="Calibri"/>
              </a:rPr>
              <a:t>uso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tecnologia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RFID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06" y="1538192"/>
            <a:ext cx="1042035" cy="4955540"/>
          </a:xfrm>
          <a:custGeom>
            <a:avLst/>
            <a:gdLst/>
            <a:ahLst/>
            <a:cxnLst/>
            <a:rect l="l" t="t" r="r" b="b"/>
            <a:pathLst>
              <a:path w="1042035" h="4955540">
                <a:moveTo>
                  <a:pt x="15265" y="0"/>
                </a:moveTo>
                <a:lnTo>
                  <a:pt x="49188" y="34384"/>
                </a:lnTo>
                <a:lnTo>
                  <a:pt x="82541" y="69116"/>
                </a:lnTo>
                <a:lnTo>
                  <a:pt x="115324" y="104191"/>
                </a:lnTo>
                <a:lnTo>
                  <a:pt x="147536" y="139603"/>
                </a:lnTo>
                <a:lnTo>
                  <a:pt x="179179" y="175345"/>
                </a:lnTo>
                <a:lnTo>
                  <a:pt x="210251" y="211412"/>
                </a:lnTo>
                <a:lnTo>
                  <a:pt x="240753" y="247797"/>
                </a:lnTo>
                <a:lnTo>
                  <a:pt x="270685" y="284496"/>
                </a:lnTo>
                <a:lnTo>
                  <a:pt x="300047" y="321502"/>
                </a:lnTo>
                <a:lnTo>
                  <a:pt x="328839" y="358808"/>
                </a:lnTo>
                <a:lnTo>
                  <a:pt x="357061" y="396410"/>
                </a:lnTo>
                <a:lnTo>
                  <a:pt x="384712" y="434301"/>
                </a:lnTo>
                <a:lnTo>
                  <a:pt x="411794" y="472476"/>
                </a:lnTo>
                <a:lnTo>
                  <a:pt x="438305" y="510928"/>
                </a:lnTo>
                <a:lnTo>
                  <a:pt x="464246" y="549652"/>
                </a:lnTo>
                <a:lnTo>
                  <a:pt x="489617" y="588641"/>
                </a:lnTo>
                <a:lnTo>
                  <a:pt x="514418" y="627890"/>
                </a:lnTo>
                <a:lnTo>
                  <a:pt x="538649" y="667393"/>
                </a:lnTo>
                <a:lnTo>
                  <a:pt x="562309" y="707144"/>
                </a:lnTo>
                <a:lnTo>
                  <a:pt x="585400" y="747137"/>
                </a:lnTo>
                <a:lnTo>
                  <a:pt x="607920" y="787366"/>
                </a:lnTo>
                <a:lnTo>
                  <a:pt x="629870" y="827826"/>
                </a:lnTo>
                <a:lnTo>
                  <a:pt x="651250" y="868510"/>
                </a:lnTo>
                <a:lnTo>
                  <a:pt x="672060" y="909412"/>
                </a:lnTo>
                <a:lnTo>
                  <a:pt x="692300" y="950527"/>
                </a:lnTo>
                <a:lnTo>
                  <a:pt x="711970" y="991848"/>
                </a:lnTo>
                <a:lnTo>
                  <a:pt x="731069" y="1033370"/>
                </a:lnTo>
                <a:lnTo>
                  <a:pt x="749598" y="1075087"/>
                </a:lnTo>
                <a:lnTo>
                  <a:pt x="767558" y="1116993"/>
                </a:lnTo>
                <a:lnTo>
                  <a:pt x="784947" y="1159082"/>
                </a:lnTo>
                <a:lnTo>
                  <a:pt x="801766" y="1201348"/>
                </a:lnTo>
                <a:lnTo>
                  <a:pt x="818015" y="1243785"/>
                </a:lnTo>
                <a:lnTo>
                  <a:pt x="833693" y="1286388"/>
                </a:lnTo>
                <a:lnTo>
                  <a:pt x="848802" y="1329150"/>
                </a:lnTo>
                <a:lnTo>
                  <a:pt x="863340" y="1372065"/>
                </a:lnTo>
                <a:lnTo>
                  <a:pt x="877309" y="1415129"/>
                </a:lnTo>
                <a:lnTo>
                  <a:pt x="890707" y="1458333"/>
                </a:lnTo>
                <a:lnTo>
                  <a:pt x="903535" y="1501674"/>
                </a:lnTo>
                <a:lnTo>
                  <a:pt x="915793" y="1545144"/>
                </a:lnTo>
                <a:lnTo>
                  <a:pt x="927481" y="1588739"/>
                </a:lnTo>
                <a:lnTo>
                  <a:pt x="938598" y="1632451"/>
                </a:lnTo>
                <a:lnTo>
                  <a:pt x="949146" y="1676276"/>
                </a:lnTo>
                <a:lnTo>
                  <a:pt x="959123" y="1720207"/>
                </a:lnTo>
                <a:lnTo>
                  <a:pt x="968530" y="1764239"/>
                </a:lnTo>
                <a:lnTo>
                  <a:pt x="977367" y="1808364"/>
                </a:lnTo>
                <a:lnTo>
                  <a:pt x="985634" y="1852579"/>
                </a:lnTo>
                <a:lnTo>
                  <a:pt x="993331" y="1896876"/>
                </a:lnTo>
                <a:lnTo>
                  <a:pt x="1000458" y="1941250"/>
                </a:lnTo>
                <a:lnTo>
                  <a:pt x="1007014" y="1985694"/>
                </a:lnTo>
                <a:lnTo>
                  <a:pt x="1013001" y="2030204"/>
                </a:lnTo>
                <a:lnTo>
                  <a:pt x="1018417" y="2074772"/>
                </a:lnTo>
                <a:lnTo>
                  <a:pt x="1023263" y="2119394"/>
                </a:lnTo>
                <a:lnTo>
                  <a:pt x="1027539" y="2164063"/>
                </a:lnTo>
                <a:lnTo>
                  <a:pt x="1031245" y="2208773"/>
                </a:lnTo>
                <a:lnTo>
                  <a:pt x="1034381" y="2253519"/>
                </a:lnTo>
                <a:lnTo>
                  <a:pt x="1036946" y="2298294"/>
                </a:lnTo>
                <a:lnTo>
                  <a:pt x="1038942" y="2343093"/>
                </a:lnTo>
                <a:lnTo>
                  <a:pt x="1040367" y="2387910"/>
                </a:lnTo>
                <a:lnTo>
                  <a:pt x="1041222" y="2432738"/>
                </a:lnTo>
                <a:lnTo>
                  <a:pt x="1041507" y="2477573"/>
                </a:lnTo>
                <a:lnTo>
                  <a:pt x="1041222" y="2522407"/>
                </a:lnTo>
                <a:lnTo>
                  <a:pt x="1040367" y="2567235"/>
                </a:lnTo>
                <a:lnTo>
                  <a:pt x="1038942" y="2612052"/>
                </a:lnTo>
                <a:lnTo>
                  <a:pt x="1036946" y="2656851"/>
                </a:lnTo>
                <a:lnTo>
                  <a:pt x="1034381" y="2701626"/>
                </a:lnTo>
                <a:lnTo>
                  <a:pt x="1031245" y="2746372"/>
                </a:lnTo>
                <a:lnTo>
                  <a:pt x="1027539" y="2791082"/>
                </a:lnTo>
                <a:lnTo>
                  <a:pt x="1023263" y="2835751"/>
                </a:lnTo>
                <a:lnTo>
                  <a:pt x="1018417" y="2880373"/>
                </a:lnTo>
                <a:lnTo>
                  <a:pt x="1013001" y="2924942"/>
                </a:lnTo>
                <a:lnTo>
                  <a:pt x="1007014" y="2969451"/>
                </a:lnTo>
                <a:lnTo>
                  <a:pt x="1000458" y="3013896"/>
                </a:lnTo>
                <a:lnTo>
                  <a:pt x="993331" y="3058270"/>
                </a:lnTo>
                <a:lnTo>
                  <a:pt x="985634" y="3102567"/>
                </a:lnTo>
                <a:lnTo>
                  <a:pt x="977367" y="3146781"/>
                </a:lnTo>
                <a:lnTo>
                  <a:pt x="968530" y="3190907"/>
                </a:lnTo>
                <a:lnTo>
                  <a:pt x="959123" y="3234938"/>
                </a:lnTo>
                <a:lnTo>
                  <a:pt x="949146" y="3278869"/>
                </a:lnTo>
                <a:lnTo>
                  <a:pt x="938598" y="3322694"/>
                </a:lnTo>
                <a:lnTo>
                  <a:pt x="927481" y="3366406"/>
                </a:lnTo>
                <a:lnTo>
                  <a:pt x="915793" y="3410001"/>
                </a:lnTo>
                <a:lnTo>
                  <a:pt x="903535" y="3453471"/>
                </a:lnTo>
                <a:lnTo>
                  <a:pt x="890707" y="3496812"/>
                </a:lnTo>
                <a:lnTo>
                  <a:pt x="877309" y="3540017"/>
                </a:lnTo>
                <a:lnTo>
                  <a:pt x="863340" y="3583080"/>
                </a:lnTo>
                <a:lnTo>
                  <a:pt x="848802" y="3625995"/>
                </a:lnTo>
                <a:lnTo>
                  <a:pt x="833693" y="3668757"/>
                </a:lnTo>
                <a:lnTo>
                  <a:pt x="818015" y="3711360"/>
                </a:lnTo>
                <a:lnTo>
                  <a:pt x="801766" y="3753797"/>
                </a:lnTo>
                <a:lnTo>
                  <a:pt x="784947" y="3796063"/>
                </a:lnTo>
                <a:lnTo>
                  <a:pt x="767558" y="3838152"/>
                </a:lnTo>
                <a:lnTo>
                  <a:pt x="749598" y="3880058"/>
                </a:lnTo>
                <a:lnTo>
                  <a:pt x="731069" y="3921775"/>
                </a:lnTo>
                <a:lnTo>
                  <a:pt x="711970" y="3963297"/>
                </a:lnTo>
                <a:lnTo>
                  <a:pt x="692300" y="4004619"/>
                </a:lnTo>
                <a:lnTo>
                  <a:pt x="672060" y="4045733"/>
                </a:lnTo>
                <a:lnTo>
                  <a:pt x="651250" y="4086636"/>
                </a:lnTo>
                <a:lnTo>
                  <a:pt x="629870" y="4127319"/>
                </a:lnTo>
                <a:lnTo>
                  <a:pt x="607920" y="4167779"/>
                </a:lnTo>
                <a:lnTo>
                  <a:pt x="585400" y="4208008"/>
                </a:lnTo>
                <a:lnTo>
                  <a:pt x="562309" y="4248001"/>
                </a:lnTo>
                <a:lnTo>
                  <a:pt x="538649" y="4287752"/>
                </a:lnTo>
                <a:lnTo>
                  <a:pt x="514418" y="4327255"/>
                </a:lnTo>
                <a:lnTo>
                  <a:pt x="489617" y="4366504"/>
                </a:lnTo>
                <a:lnTo>
                  <a:pt x="464246" y="4405494"/>
                </a:lnTo>
                <a:lnTo>
                  <a:pt x="438305" y="4444217"/>
                </a:lnTo>
                <a:lnTo>
                  <a:pt x="411794" y="4482669"/>
                </a:lnTo>
                <a:lnTo>
                  <a:pt x="384712" y="4520844"/>
                </a:lnTo>
                <a:lnTo>
                  <a:pt x="357061" y="4558735"/>
                </a:lnTo>
                <a:lnTo>
                  <a:pt x="328839" y="4596337"/>
                </a:lnTo>
                <a:lnTo>
                  <a:pt x="300047" y="4633644"/>
                </a:lnTo>
                <a:lnTo>
                  <a:pt x="270685" y="4670649"/>
                </a:lnTo>
                <a:lnTo>
                  <a:pt x="240753" y="4707348"/>
                </a:lnTo>
                <a:lnTo>
                  <a:pt x="210251" y="4743734"/>
                </a:lnTo>
                <a:lnTo>
                  <a:pt x="179179" y="4779800"/>
                </a:lnTo>
                <a:lnTo>
                  <a:pt x="147536" y="4815543"/>
                </a:lnTo>
                <a:lnTo>
                  <a:pt x="115324" y="4850954"/>
                </a:lnTo>
                <a:lnTo>
                  <a:pt x="82541" y="4886029"/>
                </a:lnTo>
                <a:lnTo>
                  <a:pt x="49188" y="4920762"/>
                </a:lnTo>
                <a:lnTo>
                  <a:pt x="15265" y="4955146"/>
                </a:lnTo>
                <a:lnTo>
                  <a:pt x="0" y="4939880"/>
                </a:lnTo>
                <a:lnTo>
                  <a:pt x="33995" y="4905419"/>
                </a:lnTo>
                <a:lnTo>
                  <a:pt x="67414" y="4870607"/>
                </a:lnTo>
                <a:lnTo>
                  <a:pt x="100256" y="4835448"/>
                </a:lnTo>
                <a:lnTo>
                  <a:pt x="132523" y="4799949"/>
                </a:lnTo>
                <a:lnTo>
                  <a:pt x="164214" y="4764116"/>
                </a:lnTo>
                <a:lnTo>
                  <a:pt x="195328" y="4727955"/>
                </a:lnTo>
                <a:lnTo>
                  <a:pt x="225866" y="4691473"/>
                </a:lnTo>
                <a:lnTo>
                  <a:pt x="255828" y="4654674"/>
                </a:lnTo>
                <a:lnTo>
                  <a:pt x="285213" y="4617566"/>
                </a:lnTo>
                <a:lnTo>
                  <a:pt x="314023" y="4580154"/>
                </a:lnTo>
                <a:lnTo>
                  <a:pt x="342256" y="4542444"/>
                </a:lnTo>
                <a:lnTo>
                  <a:pt x="369913" y="4504442"/>
                </a:lnTo>
                <a:lnTo>
                  <a:pt x="396994" y="4466154"/>
                </a:lnTo>
                <a:lnTo>
                  <a:pt x="423499" y="4427587"/>
                </a:lnTo>
                <a:lnTo>
                  <a:pt x="449427" y="4388745"/>
                </a:lnTo>
                <a:lnTo>
                  <a:pt x="474780" y="4349636"/>
                </a:lnTo>
                <a:lnTo>
                  <a:pt x="499556" y="4310266"/>
                </a:lnTo>
                <a:lnTo>
                  <a:pt x="523756" y="4270639"/>
                </a:lnTo>
                <a:lnTo>
                  <a:pt x="547380" y="4230763"/>
                </a:lnTo>
                <a:lnTo>
                  <a:pt x="570427" y="4190643"/>
                </a:lnTo>
                <a:lnTo>
                  <a:pt x="592899" y="4150286"/>
                </a:lnTo>
                <a:lnTo>
                  <a:pt x="614794" y="4109697"/>
                </a:lnTo>
                <a:lnTo>
                  <a:pt x="636113" y="4068882"/>
                </a:lnTo>
                <a:lnTo>
                  <a:pt x="656856" y="4027848"/>
                </a:lnTo>
                <a:lnTo>
                  <a:pt x="677022" y="3986600"/>
                </a:lnTo>
                <a:lnTo>
                  <a:pt x="696613" y="3945144"/>
                </a:lnTo>
                <a:lnTo>
                  <a:pt x="715627" y="3903487"/>
                </a:lnTo>
                <a:lnTo>
                  <a:pt x="734065" y="3861635"/>
                </a:lnTo>
                <a:lnTo>
                  <a:pt x="751927" y="3819592"/>
                </a:lnTo>
                <a:lnTo>
                  <a:pt x="769213" y="3777367"/>
                </a:lnTo>
                <a:lnTo>
                  <a:pt x="785922" y="3734964"/>
                </a:lnTo>
                <a:lnTo>
                  <a:pt x="802055" y="3692389"/>
                </a:lnTo>
                <a:lnTo>
                  <a:pt x="817612" y="3649649"/>
                </a:lnTo>
                <a:lnTo>
                  <a:pt x="832593" y="3606749"/>
                </a:lnTo>
                <a:lnTo>
                  <a:pt x="846998" y="3563696"/>
                </a:lnTo>
                <a:lnTo>
                  <a:pt x="860827" y="3520496"/>
                </a:lnTo>
                <a:lnTo>
                  <a:pt x="874079" y="3477154"/>
                </a:lnTo>
                <a:lnTo>
                  <a:pt x="886755" y="3433677"/>
                </a:lnTo>
                <a:lnTo>
                  <a:pt x="898855" y="3390070"/>
                </a:lnTo>
                <a:lnTo>
                  <a:pt x="910379" y="3346340"/>
                </a:lnTo>
                <a:lnTo>
                  <a:pt x="921327" y="3302493"/>
                </a:lnTo>
                <a:lnTo>
                  <a:pt x="931698" y="3258535"/>
                </a:lnTo>
                <a:lnTo>
                  <a:pt x="941493" y="3214471"/>
                </a:lnTo>
                <a:lnTo>
                  <a:pt x="950712" y="3170308"/>
                </a:lnTo>
                <a:lnTo>
                  <a:pt x="959355" y="3126051"/>
                </a:lnTo>
                <a:lnTo>
                  <a:pt x="967422" y="3081708"/>
                </a:lnTo>
                <a:lnTo>
                  <a:pt x="974912" y="3037283"/>
                </a:lnTo>
                <a:lnTo>
                  <a:pt x="981826" y="2992783"/>
                </a:lnTo>
                <a:lnTo>
                  <a:pt x="988165" y="2948214"/>
                </a:lnTo>
                <a:lnTo>
                  <a:pt x="993926" y="2903581"/>
                </a:lnTo>
                <a:lnTo>
                  <a:pt x="999112" y="2858892"/>
                </a:lnTo>
                <a:lnTo>
                  <a:pt x="1003722" y="2814151"/>
                </a:lnTo>
                <a:lnTo>
                  <a:pt x="1007755" y="2769365"/>
                </a:lnTo>
                <a:lnTo>
                  <a:pt x="1011212" y="2724540"/>
                </a:lnTo>
                <a:lnTo>
                  <a:pt x="1014093" y="2679682"/>
                </a:lnTo>
                <a:lnTo>
                  <a:pt x="1016398" y="2634797"/>
                </a:lnTo>
                <a:lnTo>
                  <a:pt x="1018126" y="2589891"/>
                </a:lnTo>
                <a:lnTo>
                  <a:pt x="1019279" y="2544970"/>
                </a:lnTo>
                <a:lnTo>
                  <a:pt x="1019855" y="2500039"/>
                </a:lnTo>
                <a:lnTo>
                  <a:pt x="1019855" y="2455106"/>
                </a:lnTo>
                <a:lnTo>
                  <a:pt x="1019279" y="2410176"/>
                </a:lnTo>
                <a:lnTo>
                  <a:pt x="1018126" y="2365255"/>
                </a:lnTo>
                <a:lnTo>
                  <a:pt x="1016398" y="2320348"/>
                </a:lnTo>
                <a:lnTo>
                  <a:pt x="1014093" y="2275463"/>
                </a:lnTo>
                <a:lnTo>
                  <a:pt x="1011212" y="2230605"/>
                </a:lnTo>
                <a:lnTo>
                  <a:pt x="1007755" y="2185780"/>
                </a:lnTo>
                <a:lnTo>
                  <a:pt x="1003722" y="2140994"/>
                </a:lnTo>
                <a:lnTo>
                  <a:pt x="999112" y="2096254"/>
                </a:lnTo>
                <a:lnTo>
                  <a:pt x="993926" y="2051564"/>
                </a:lnTo>
                <a:lnTo>
                  <a:pt x="988165" y="2006932"/>
                </a:lnTo>
                <a:lnTo>
                  <a:pt x="981826" y="1962362"/>
                </a:lnTo>
                <a:lnTo>
                  <a:pt x="974912" y="1917862"/>
                </a:lnTo>
                <a:lnTo>
                  <a:pt x="967422" y="1873438"/>
                </a:lnTo>
                <a:lnTo>
                  <a:pt x="959355" y="1829094"/>
                </a:lnTo>
                <a:lnTo>
                  <a:pt x="950712" y="1784838"/>
                </a:lnTo>
                <a:lnTo>
                  <a:pt x="941493" y="1740675"/>
                </a:lnTo>
                <a:lnTo>
                  <a:pt x="931698" y="1696611"/>
                </a:lnTo>
                <a:lnTo>
                  <a:pt x="921327" y="1652652"/>
                </a:lnTo>
                <a:lnTo>
                  <a:pt x="910379" y="1608805"/>
                </a:lnTo>
                <a:lnTo>
                  <a:pt x="898855" y="1565075"/>
                </a:lnTo>
                <a:lnTo>
                  <a:pt x="886755" y="1521469"/>
                </a:lnTo>
                <a:lnTo>
                  <a:pt x="874079" y="1477991"/>
                </a:lnTo>
                <a:lnTo>
                  <a:pt x="860827" y="1434650"/>
                </a:lnTo>
                <a:lnTo>
                  <a:pt x="846998" y="1391449"/>
                </a:lnTo>
                <a:lnTo>
                  <a:pt x="832593" y="1348396"/>
                </a:lnTo>
                <a:lnTo>
                  <a:pt x="817612" y="1305497"/>
                </a:lnTo>
                <a:lnTo>
                  <a:pt x="802055" y="1262756"/>
                </a:lnTo>
                <a:lnTo>
                  <a:pt x="785922" y="1220182"/>
                </a:lnTo>
                <a:lnTo>
                  <a:pt x="769213" y="1177779"/>
                </a:lnTo>
                <a:lnTo>
                  <a:pt x="751927" y="1135553"/>
                </a:lnTo>
                <a:lnTo>
                  <a:pt x="734065" y="1093511"/>
                </a:lnTo>
                <a:lnTo>
                  <a:pt x="715627" y="1051658"/>
                </a:lnTo>
                <a:lnTo>
                  <a:pt x="696613" y="1010001"/>
                </a:lnTo>
                <a:lnTo>
                  <a:pt x="677022" y="968545"/>
                </a:lnTo>
                <a:lnTo>
                  <a:pt x="656856" y="927298"/>
                </a:lnTo>
                <a:lnTo>
                  <a:pt x="636113" y="886263"/>
                </a:lnTo>
                <a:lnTo>
                  <a:pt x="614794" y="845448"/>
                </a:lnTo>
                <a:lnTo>
                  <a:pt x="592899" y="804859"/>
                </a:lnTo>
                <a:lnTo>
                  <a:pt x="570427" y="764502"/>
                </a:lnTo>
                <a:lnTo>
                  <a:pt x="547380" y="724382"/>
                </a:lnTo>
                <a:lnTo>
                  <a:pt x="523756" y="684506"/>
                </a:lnTo>
                <a:lnTo>
                  <a:pt x="499556" y="644880"/>
                </a:lnTo>
                <a:lnTo>
                  <a:pt x="474780" y="605509"/>
                </a:lnTo>
                <a:lnTo>
                  <a:pt x="449427" y="566400"/>
                </a:lnTo>
                <a:lnTo>
                  <a:pt x="423499" y="527559"/>
                </a:lnTo>
                <a:lnTo>
                  <a:pt x="396994" y="488991"/>
                </a:lnTo>
                <a:lnTo>
                  <a:pt x="369913" y="450704"/>
                </a:lnTo>
                <a:lnTo>
                  <a:pt x="342256" y="412702"/>
                </a:lnTo>
                <a:lnTo>
                  <a:pt x="314023" y="374992"/>
                </a:lnTo>
                <a:lnTo>
                  <a:pt x="285213" y="337580"/>
                </a:lnTo>
                <a:lnTo>
                  <a:pt x="255828" y="300471"/>
                </a:lnTo>
                <a:lnTo>
                  <a:pt x="225866" y="263673"/>
                </a:lnTo>
                <a:lnTo>
                  <a:pt x="195328" y="227190"/>
                </a:lnTo>
                <a:lnTo>
                  <a:pt x="164214" y="191029"/>
                </a:lnTo>
                <a:lnTo>
                  <a:pt x="132523" y="155197"/>
                </a:lnTo>
                <a:lnTo>
                  <a:pt x="100256" y="119698"/>
                </a:lnTo>
                <a:lnTo>
                  <a:pt x="67414" y="84539"/>
                </a:lnTo>
                <a:lnTo>
                  <a:pt x="33995" y="49726"/>
                </a:lnTo>
                <a:lnTo>
                  <a:pt x="0" y="15265"/>
                </a:lnTo>
                <a:lnTo>
                  <a:pt x="15265" y="0"/>
                </a:lnTo>
                <a:close/>
              </a:path>
            </a:pathLst>
          </a:custGeom>
          <a:ln w="25400">
            <a:solidFill>
              <a:srgbClr val="4BAC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295" y="1783079"/>
            <a:ext cx="4008119" cy="8961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71" y="1712897"/>
            <a:ext cx="1001115" cy="1001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71" y="1712897"/>
            <a:ext cx="1001394" cy="1001394"/>
          </a:xfrm>
          <a:custGeom>
            <a:avLst/>
            <a:gdLst/>
            <a:ahLst/>
            <a:cxnLst/>
            <a:rect l="l" t="t" r="r" b="b"/>
            <a:pathLst>
              <a:path w="1001394" h="1001394">
                <a:moveTo>
                  <a:pt x="0" y="500557"/>
                </a:moveTo>
                <a:lnTo>
                  <a:pt x="2291" y="452350"/>
                </a:lnTo>
                <a:lnTo>
                  <a:pt x="9025" y="405439"/>
                </a:lnTo>
                <a:lnTo>
                  <a:pt x="19993" y="360034"/>
                </a:lnTo>
                <a:lnTo>
                  <a:pt x="34984" y="316346"/>
                </a:lnTo>
                <a:lnTo>
                  <a:pt x="53788" y="274583"/>
                </a:lnTo>
                <a:lnTo>
                  <a:pt x="76197" y="234956"/>
                </a:lnTo>
                <a:lnTo>
                  <a:pt x="101999" y="197674"/>
                </a:lnTo>
                <a:lnTo>
                  <a:pt x="130986" y="162948"/>
                </a:lnTo>
                <a:lnTo>
                  <a:pt x="162948" y="130986"/>
                </a:lnTo>
                <a:lnTo>
                  <a:pt x="197674" y="101999"/>
                </a:lnTo>
                <a:lnTo>
                  <a:pt x="234956" y="76197"/>
                </a:lnTo>
                <a:lnTo>
                  <a:pt x="274583" y="53788"/>
                </a:lnTo>
                <a:lnTo>
                  <a:pt x="316346" y="34984"/>
                </a:lnTo>
                <a:lnTo>
                  <a:pt x="360034" y="19993"/>
                </a:lnTo>
                <a:lnTo>
                  <a:pt x="405439" y="9025"/>
                </a:lnTo>
                <a:lnTo>
                  <a:pt x="452350" y="2291"/>
                </a:lnTo>
                <a:lnTo>
                  <a:pt x="500557" y="0"/>
                </a:lnTo>
                <a:lnTo>
                  <a:pt x="548763" y="2291"/>
                </a:lnTo>
                <a:lnTo>
                  <a:pt x="595672" y="9025"/>
                </a:lnTo>
                <a:lnTo>
                  <a:pt x="641076" y="19993"/>
                </a:lnTo>
                <a:lnTo>
                  <a:pt x="684764" y="34984"/>
                </a:lnTo>
                <a:lnTo>
                  <a:pt x="726526" y="53788"/>
                </a:lnTo>
                <a:lnTo>
                  <a:pt x="766153" y="76197"/>
                </a:lnTo>
                <a:lnTo>
                  <a:pt x="803435" y="101999"/>
                </a:lnTo>
                <a:lnTo>
                  <a:pt x="838162" y="130986"/>
                </a:lnTo>
                <a:lnTo>
                  <a:pt x="870124" y="162948"/>
                </a:lnTo>
                <a:lnTo>
                  <a:pt x="899112" y="197674"/>
                </a:lnTo>
                <a:lnTo>
                  <a:pt x="924915" y="234956"/>
                </a:lnTo>
                <a:lnTo>
                  <a:pt x="947324" y="274583"/>
                </a:lnTo>
                <a:lnTo>
                  <a:pt x="966129" y="316346"/>
                </a:lnTo>
                <a:lnTo>
                  <a:pt x="981121" y="360034"/>
                </a:lnTo>
                <a:lnTo>
                  <a:pt x="992089" y="405439"/>
                </a:lnTo>
                <a:lnTo>
                  <a:pt x="998824" y="452350"/>
                </a:lnTo>
                <a:lnTo>
                  <a:pt x="1001115" y="500557"/>
                </a:lnTo>
                <a:lnTo>
                  <a:pt x="998824" y="548765"/>
                </a:lnTo>
                <a:lnTo>
                  <a:pt x="992089" y="595676"/>
                </a:lnTo>
                <a:lnTo>
                  <a:pt x="981121" y="641080"/>
                </a:lnTo>
                <a:lnTo>
                  <a:pt x="966129" y="684769"/>
                </a:lnTo>
                <a:lnTo>
                  <a:pt x="947324" y="726532"/>
                </a:lnTo>
                <a:lnTo>
                  <a:pt x="924915" y="766159"/>
                </a:lnTo>
                <a:lnTo>
                  <a:pt x="899112" y="803440"/>
                </a:lnTo>
                <a:lnTo>
                  <a:pt x="870124" y="838167"/>
                </a:lnTo>
                <a:lnTo>
                  <a:pt x="838162" y="870128"/>
                </a:lnTo>
                <a:lnTo>
                  <a:pt x="803435" y="899115"/>
                </a:lnTo>
                <a:lnTo>
                  <a:pt x="766153" y="924918"/>
                </a:lnTo>
                <a:lnTo>
                  <a:pt x="726526" y="947326"/>
                </a:lnTo>
                <a:lnTo>
                  <a:pt x="684764" y="966131"/>
                </a:lnTo>
                <a:lnTo>
                  <a:pt x="641076" y="981122"/>
                </a:lnTo>
                <a:lnTo>
                  <a:pt x="595672" y="992089"/>
                </a:lnTo>
                <a:lnTo>
                  <a:pt x="548763" y="998824"/>
                </a:lnTo>
                <a:lnTo>
                  <a:pt x="500557" y="1001115"/>
                </a:lnTo>
                <a:lnTo>
                  <a:pt x="452350" y="998824"/>
                </a:lnTo>
                <a:lnTo>
                  <a:pt x="405439" y="992089"/>
                </a:lnTo>
                <a:lnTo>
                  <a:pt x="360034" y="981122"/>
                </a:lnTo>
                <a:lnTo>
                  <a:pt x="316346" y="966131"/>
                </a:lnTo>
                <a:lnTo>
                  <a:pt x="274583" y="947326"/>
                </a:lnTo>
                <a:lnTo>
                  <a:pt x="234956" y="924918"/>
                </a:lnTo>
                <a:lnTo>
                  <a:pt x="197674" y="899115"/>
                </a:lnTo>
                <a:lnTo>
                  <a:pt x="162948" y="870128"/>
                </a:lnTo>
                <a:lnTo>
                  <a:pt x="130986" y="838167"/>
                </a:lnTo>
                <a:lnTo>
                  <a:pt x="101999" y="803440"/>
                </a:lnTo>
                <a:lnTo>
                  <a:pt x="76197" y="766159"/>
                </a:lnTo>
                <a:lnTo>
                  <a:pt x="53788" y="726532"/>
                </a:lnTo>
                <a:lnTo>
                  <a:pt x="34984" y="684769"/>
                </a:lnTo>
                <a:lnTo>
                  <a:pt x="19993" y="641080"/>
                </a:lnTo>
                <a:lnTo>
                  <a:pt x="9025" y="595676"/>
                </a:lnTo>
                <a:lnTo>
                  <a:pt x="2291" y="548765"/>
                </a:lnTo>
                <a:lnTo>
                  <a:pt x="0" y="500557"/>
                </a:lnTo>
                <a:close/>
              </a:path>
            </a:pathLst>
          </a:custGeom>
          <a:ln w="9525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0496" y="2983991"/>
            <a:ext cx="3550920" cy="8961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0038" y="2914437"/>
            <a:ext cx="1001115" cy="10011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0038" y="2914437"/>
            <a:ext cx="1001394" cy="1001394"/>
          </a:xfrm>
          <a:custGeom>
            <a:avLst/>
            <a:gdLst/>
            <a:ahLst/>
            <a:cxnLst/>
            <a:rect l="l" t="t" r="r" b="b"/>
            <a:pathLst>
              <a:path w="1001394" h="1001395">
                <a:moveTo>
                  <a:pt x="0" y="500557"/>
                </a:moveTo>
                <a:lnTo>
                  <a:pt x="2291" y="452350"/>
                </a:lnTo>
                <a:lnTo>
                  <a:pt x="9025" y="405439"/>
                </a:lnTo>
                <a:lnTo>
                  <a:pt x="19993" y="360034"/>
                </a:lnTo>
                <a:lnTo>
                  <a:pt x="34984" y="316346"/>
                </a:lnTo>
                <a:lnTo>
                  <a:pt x="53788" y="274583"/>
                </a:lnTo>
                <a:lnTo>
                  <a:pt x="76197" y="234956"/>
                </a:lnTo>
                <a:lnTo>
                  <a:pt x="101999" y="197674"/>
                </a:lnTo>
                <a:lnTo>
                  <a:pt x="130986" y="162948"/>
                </a:lnTo>
                <a:lnTo>
                  <a:pt x="162948" y="130986"/>
                </a:lnTo>
                <a:lnTo>
                  <a:pt x="197674" y="101999"/>
                </a:lnTo>
                <a:lnTo>
                  <a:pt x="234956" y="76197"/>
                </a:lnTo>
                <a:lnTo>
                  <a:pt x="274583" y="53788"/>
                </a:lnTo>
                <a:lnTo>
                  <a:pt x="316346" y="34984"/>
                </a:lnTo>
                <a:lnTo>
                  <a:pt x="360034" y="19993"/>
                </a:lnTo>
                <a:lnTo>
                  <a:pt x="405439" y="9025"/>
                </a:lnTo>
                <a:lnTo>
                  <a:pt x="452350" y="2291"/>
                </a:lnTo>
                <a:lnTo>
                  <a:pt x="500557" y="0"/>
                </a:lnTo>
                <a:lnTo>
                  <a:pt x="548763" y="2291"/>
                </a:lnTo>
                <a:lnTo>
                  <a:pt x="595672" y="9025"/>
                </a:lnTo>
                <a:lnTo>
                  <a:pt x="641076" y="19993"/>
                </a:lnTo>
                <a:lnTo>
                  <a:pt x="684764" y="34984"/>
                </a:lnTo>
                <a:lnTo>
                  <a:pt x="726526" y="53788"/>
                </a:lnTo>
                <a:lnTo>
                  <a:pt x="766153" y="76197"/>
                </a:lnTo>
                <a:lnTo>
                  <a:pt x="803435" y="101999"/>
                </a:lnTo>
                <a:lnTo>
                  <a:pt x="838162" y="130986"/>
                </a:lnTo>
                <a:lnTo>
                  <a:pt x="870124" y="162948"/>
                </a:lnTo>
                <a:lnTo>
                  <a:pt x="899112" y="197674"/>
                </a:lnTo>
                <a:lnTo>
                  <a:pt x="924915" y="234956"/>
                </a:lnTo>
                <a:lnTo>
                  <a:pt x="947324" y="274583"/>
                </a:lnTo>
                <a:lnTo>
                  <a:pt x="966129" y="316346"/>
                </a:lnTo>
                <a:lnTo>
                  <a:pt x="981121" y="360034"/>
                </a:lnTo>
                <a:lnTo>
                  <a:pt x="992089" y="405439"/>
                </a:lnTo>
                <a:lnTo>
                  <a:pt x="998824" y="452350"/>
                </a:lnTo>
                <a:lnTo>
                  <a:pt x="1001115" y="500557"/>
                </a:lnTo>
                <a:lnTo>
                  <a:pt x="998824" y="548765"/>
                </a:lnTo>
                <a:lnTo>
                  <a:pt x="992089" y="595676"/>
                </a:lnTo>
                <a:lnTo>
                  <a:pt x="981121" y="641080"/>
                </a:lnTo>
                <a:lnTo>
                  <a:pt x="966129" y="684769"/>
                </a:lnTo>
                <a:lnTo>
                  <a:pt x="947324" y="726532"/>
                </a:lnTo>
                <a:lnTo>
                  <a:pt x="924915" y="766159"/>
                </a:lnTo>
                <a:lnTo>
                  <a:pt x="899112" y="803440"/>
                </a:lnTo>
                <a:lnTo>
                  <a:pt x="870124" y="838167"/>
                </a:lnTo>
                <a:lnTo>
                  <a:pt x="838162" y="870128"/>
                </a:lnTo>
                <a:lnTo>
                  <a:pt x="803435" y="899115"/>
                </a:lnTo>
                <a:lnTo>
                  <a:pt x="766153" y="924918"/>
                </a:lnTo>
                <a:lnTo>
                  <a:pt x="726526" y="947326"/>
                </a:lnTo>
                <a:lnTo>
                  <a:pt x="684764" y="966131"/>
                </a:lnTo>
                <a:lnTo>
                  <a:pt x="641076" y="981122"/>
                </a:lnTo>
                <a:lnTo>
                  <a:pt x="595672" y="992089"/>
                </a:lnTo>
                <a:lnTo>
                  <a:pt x="548763" y="998824"/>
                </a:lnTo>
                <a:lnTo>
                  <a:pt x="500557" y="1001115"/>
                </a:lnTo>
                <a:lnTo>
                  <a:pt x="452350" y="998824"/>
                </a:lnTo>
                <a:lnTo>
                  <a:pt x="405439" y="992089"/>
                </a:lnTo>
                <a:lnTo>
                  <a:pt x="360034" y="981122"/>
                </a:lnTo>
                <a:lnTo>
                  <a:pt x="316346" y="966131"/>
                </a:lnTo>
                <a:lnTo>
                  <a:pt x="274583" y="947326"/>
                </a:lnTo>
                <a:lnTo>
                  <a:pt x="234956" y="924918"/>
                </a:lnTo>
                <a:lnTo>
                  <a:pt x="197674" y="899115"/>
                </a:lnTo>
                <a:lnTo>
                  <a:pt x="162948" y="870128"/>
                </a:lnTo>
                <a:lnTo>
                  <a:pt x="130986" y="838167"/>
                </a:lnTo>
                <a:lnTo>
                  <a:pt x="101999" y="803440"/>
                </a:lnTo>
                <a:lnTo>
                  <a:pt x="76197" y="766159"/>
                </a:lnTo>
                <a:lnTo>
                  <a:pt x="53788" y="726532"/>
                </a:lnTo>
                <a:lnTo>
                  <a:pt x="34984" y="684769"/>
                </a:lnTo>
                <a:lnTo>
                  <a:pt x="19993" y="641080"/>
                </a:lnTo>
                <a:lnTo>
                  <a:pt x="9025" y="595676"/>
                </a:lnTo>
                <a:lnTo>
                  <a:pt x="2291" y="548765"/>
                </a:lnTo>
                <a:lnTo>
                  <a:pt x="0" y="500557"/>
                </a:lnTo>
                <a:close/>
              </a:path>
            </a:pathLst>
          </a:custGeom>
          <a:ln w="9525">
            <a:solidFill>
              <a:srgbClr val="5F5B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0496" y="4187952"/>
            <a:ext cx="3727704" cy="8961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0038" y="4115975"/>
            <a:ext cx="1001115" cy="10011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0038" y="4115975"/>
            <a:ext cx="1001394" cy="1001394"/>
          </a:xfrm>
          <a:custGeom>
            <a:avLst/>
            <a:gdLst/>
            <a:ahLst/>
            <a:cxnLst/>
            <a:rect l="l" t="t" r="r" b="b"/>
            <a:pathLst>
              <a:path w="1001394" h="1001395">
                <a:moveTo>
                  <a:pt x="0" y="500557"/>
                </a:moveTo>
                <a:lnTo>
                  <a:pt x="2291" y="452350"/>
                </a:lnTo>
                <a:lnTo>
                  <a:pt x="9025" y="405439"/>
                </a:lnTo>
                <a:lnTo>
                  <a:pt x="19993" y="360034"/>
                </a:lnTo>
                <a:lnTo>
                  <a:pt x="34984" y="316346"/>
                </a:lnTo>
                <a:lnTo>
                  <a:pt x="53788" y="274583"/>
                </a:lnTo>
                <a:lnTo>
                  <a:pt x="76197" y="234956"/>
                </a:lnTo>
                <a:lnTo>
                  <a:pt x="101999" y="197674"/>
                </a:lnTo>
                <a:lnTo>
                  <a:pt x="130986" y="162948"/>
                </a:lnTo>
                <a:lnTo>
                  <a:pt x="162948" y="130986"/>
                </a:lnTo>
                <a:lnTo>
                  <a:pt x="197674" y="101999"/>
                </a:lnTo>
                <a:lnTo>
                  <a:pt x="234956" y="76197"/>
                </a:lnTo>
                <a:lnTo>
                  <a:pt x="274583" y="53788"/>
                </a:lnTo>
                <a:lnTo>
                  <a:pt x="316346" y="34984"/>
                </a:lnTo>
                <a:lnTo>
                  <a:pt x="360034" y="19993"/>
                </a:lnTo>
                <a:lnTo>
                  <a:pt x="405439" y="9025"/>
                </a:lnTo>
                <a:lnTo>
                  <a:pt x="452350" y="2291"/>
                </a:lnTo>
                <a:lnTo>
                  <a:pt x="500557" y="0"/>
                </a:lnTo>
                <a:lnTo>
                  <a:pt x="548763" y="2291"/>
                </a:lnTo>
                <a:lnTo>
                  <a:pt x="595672" y="9025"/>
                </a:lnTo>
                <a:lnTo>
                  <a:pt x="641076" y="19993"/>
                </a:lnTo>
                <a:lnTo>
                  <a:pt x="684764" y="34984"/>
                </a:lnTo>
                <a:lnTo>
                  <a:pt x="726526" y="53788"/>
                </a:lnTo>
                <a:lnTo>
                  <a:pt x="766153" y="76197"/>
                </a:lnTo>
                <a:lnTo>
                  <a:pt x="803435" y="101999"/>
                </a:lnTo>
                <a:lnTo>
                  <a:pt x="838162" y="130986"/>
                </a:lnTo>
                <a:lnTo>
                  <a:pt x="870124" y="162948"/>
                </a:lnTo>
                <a:lnTo>
                  <a:pt x="899112" y="197674"/>
                </a:lnTo>
                <a:lnTo>
                  <a:pt x="924915" y="234956"/>
                </a:lnTo>
                <a:lnTo>
                  <a:pt x="947324" y="274583"/>
                </a:lnTo>
                <a:lnTo>
                  <a:pt x="966129" y="316346"/>
                </a:lnTo>
                <a:lnTo>
                  <a:pt x="981121" y="360034"/>
                </a:lnTo>
                <a:lnTo>
                  <a:pt x="992089" y="405439"/>
                </a:lnTo>
                <a:lnTo>
                  <a:pt x="998824" y="452350"/>
                </a:lnTo>
                <a:lnTo>
                  <a:pt x="1001115" y="500557"/>
                </a:lnTo>
                <a:lnTo>
                  <a:pt x="998824" y="548765"/>
                </a:lnTo>
                <a:lnTo>
                  <a:pt x="992089" y="595676"/>
                </a:lnTo>
                <a:lnTo>
                  <a:pt x="981121" y="641080"/>
                </a:lnTo>
                <a:lnTo>
                  <a:pt x="966129" y="684769"/>
                </a:lnTo>
                <a:lnTo>
                  <a:pt x="947324" y="726532"/>
                </a:lnTo>
                <a:lnTo>
                  <a:pt x="924915" y="766159"/>
                </a:lnTo>
                <a:lnTo>
                  <a:pt x="899112" y="803440"/>
                </a:lnTo>
                <a:lnTo>
                  <a:pt x="870124" y="838167"/>
                </a:lnTo>
                <a:lnTo>
                  <a:pt x="838162" y="870128"/>
                </a:lnTo>
                <a:lnTo>
                  <a:pt x="803435" y="899115"/>
                </a:lnTo>
                <a:lnTo>
                  <a:pt x="766153" y="924918"/>
                </a:lnTo>
                <a:lnTo>
                  <a:pt x="726526" y="947326"/>
                </a:lnTo>
                <a:lnTo>
                  <a:pt x="684764" y="966131"/>
                </a:lnTo>
                <a:lnTo>
                  <a:pt x="641076" y="981122"/>
                </a:lnTo>
                <a:lnTo>
                  <a:pt x="595672" y="992089"/>
                </a:lnTo>
                <a:lnTo>
                  <a:pt x="548763" y="998824"/>
                </a:lnTo>
                <a:lnTo>
                  <a:pt x="500557" y="1001115"/>
                </a:lnTo>
                <a:lnTo>
                  <a:pt x="452350" y="998824"/>
                </a:lnTo>
                <a:lnTo>
                  <a:pt x="405439" y="992089"/>
                </a:lnTo>
                <a:lnTo>
                  <a:pt x="360034" y="981122"/>
                </a:lnTo>
                <a:lnTo>
                  <a:pt x="316346" y="966131"/>
                </a:lnTo>
                <a:lnTo>
                  <a:pt x="274583" y="947326"/>
                </a:lnTo>
                <a:lnTo>
                  <a:pt x="234956" y="924918"/>
                </a:lnTo>
                <a:lnTo>
                  <a:pt x="197674" y="899115"/>
                </a:lnTo>
                <a:lnTo>
                  <a:pt x="162948" y="870128"/>
                </a:lnTo>
                <a:lnTo>
                  <a:pt x="130986" y="838167"/>
                </a:lnTo>
                <a:lnTo>
                  <a:pt x="101999" y="803440"/>
                </a:lnTo>
                <a:lnTo>
                  <a:pt x="76197" y="766159"/>
                </a:lnTo>
                <a:lnTo>
                  <a:pt x="53788" y="726532"/>
                </a:lnTo>
                <a:lnTo>
                  <a:pt x="34984" y="684769"/>
                </a:lnTo>
                <a:lnTo>
                  <a:pt x="19993" y="641080"/>
                </a:lnTo>
                <a:lnTo>
                  <a:pt x="9025" y="595676"/>
                </a:lnTo>
                <a:lnTo>
                  <a:pt x="2291" y="548765"/>
                </a:lnTo>
                <a:lnTo>
                  <a:pt x="0" y="500557"/>
                </a:lnTo>
                <a:close/>
              </a:path>
            </a:pathLst>
          </a:custGeom>
          <a:ln w="9525">
            <a:solidFill>
              <a:srgbClr val="537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3295" y="5242560"/>
            <a:ext cx="4008119" cy="10424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34428" y="1907385"/>
            <a:ext cx="3140710" cy="4191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latin typeface="Calibri"/>
                <a:cs typeface="Calibri"/>
              </a:rPr>
              <a:t>1° onda</a:t>
            </a:r>
            <a:r>
              <a:rPr sz="3200" spc="-5" dirty="0">
                <a:latin typeface="Calibri"/>
                <a:cs typeface="Calibri"/>
              </a:rPr>
              <a:t>: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E-mail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471805">
              <a:lnSpc>
                <a:spcPct val="100000"/>
              </a:lnSpc>
              <a:spcBef>
                <a:spcPts val="1939"/>
              </a:spcBef>
            </a:pPr>
            <a:r>
              <a:rPr sz="3200" b="1" spc="-5" dirty="0">
                <a:latin typeface="Calibri"/>
                <a:cs typeface="Calibri"/>
              </a:rPr>
              <a:t>2° onda</a:t>
            </a:r>
            <a:r>
              <a:rPr sz="3200" spc="-5" dirty="0">
                <a:latin typeface="Calibri"/>
                <a:cs typeface="Calibri"/>
              </a:rPr>
              <a:t>: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Web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471805">
              <a:lnSpc>
                <a:spcPct val="100000"/>
              </a:lnSpc>
              <a:spcBef>
                <a:spcPts val="1939"/>
              </a:spcBef>
            </a:pPr>
            <a:r>
              <a:rPr sz="3200" b="1" spc="-5" dirty="0">
                <a:latin typeface="Calibri"/>
                <a:cs typeface="Calibri"/>
              </a:rPr>
              <a:t>3° onda</a:t>
            </a:r>
            <a:r>
              <a:rPr sz="3200" spc="-5" dirty="0">
                <a:latin typeface="Calibri"/>
                <a:cs typeface="Calibri"/>
              </a:rPr>
              <a:t>: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Mobile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b="1" spc="-5" dirty="0">
                <a:latin typeface="Calibri"/>
                <a:cs typeface="Calibri"/>
              </a:rPr>
              <a:t>4° onda</a:t>
            </a:r>
            <a:r>
              <a:rPr sz="3200" spc="-5" dirty="0">
                <a:latin typeface="Calibri"/>
                <a:cs typeface="Calibri"/>
              </a:rPr>
              <a:t>: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4400" b="1" dirty="0">
                <a:solidFill>
                  <a:srgbClr val="FF3300"/>
                </a:solidFill>
                <a:latin typeface="Calibri"/>
                <a:cs typeface="Calibri"/>
              </a:rPr>
              <a:t>IoT?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871" y="5317516"/>
            <a:ext cx="1001115" cy="10011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71" y="5317516"/>
            <a:ext cx="1001394" cy="1001394"/>
          </a:xfrm>
          <a:custGeom>
            <a:avLst/>
            <a:gdLst/>
            <a:ahLst/>
            <a:cxnLst/>
            <a:rect l="l" t="t" r="r" b="b"/>
            <a:pathLst>
              <a:path w="1001394" h="1001395">
                <a:moveTo>
                  <a:pt x="0" y="500557"/>
                </a:moveTo>
                <a:lnTo>
                  <a:pt x="2291" y="452350"/>
                </a:lnTo>
                <a:lnTo>
                  <a:pt x="9025" y="405439"/>
                </a:lnTo>
                <a:lnTo>
                  <a:pt x="19993" y="360034"/>
                </a:lnTo>
                <a:lnTo>
                  <a:pt x="34984" y="316346"/>
                </a:lnTo>
                <a:lnTo>
                  <a:pt x="53788" y="274583"/>
                </a:lnTo>
                <a:lnTo>
                  <a:pt x="76197" y="234956"/>
                </a:lnTo>
                <a:lnTo>
                  <a:pt x="101999" y="197674"/>
                </a:lnTo>
                <a:lnTo>
                  <a:pt x="130986" y="162948"/>
                </a:lnTo>
                <a:lnTo>
                  <a:pt x="162948" y="130986"/>
                </a:lnTo>
                <a:lnTo>
                  <a:pt x="197674" y="101999"/>
                </a:lnTo>
                <a:lnTo>
                  <a:pt x="234956" y="76197"/>
                </a:lnTo>
                <a:lnTo>
                  <a:pt x="274583" y="53788"/>
                </a:lnTo>
                <a:lnTo>
                  <a:pt x="316346" y="34984"/>
                </a:lnTo>
                <a:lnTo>
                  <a:pt x="360034" y="19993"/>
                </a:lnTo>
                <a:lnTo>
                  <a:pt x="405439" y="9025"/>
                </a:lnTo>
                <a:lnTo>
                  <a:pt x="452350" y="2291"/>
                </a:lnTo>
                <a:lnTo>
                  <a:pt x="500557" y="0"/>
                </a:lnTo>
                <a:lnTo>
                  <a:pt x="548763" y="2291"/>
                </a:lnTo>
                <a:lnTo>
                  <a:pt x="595672" y="9025"/>
                </a:lnTo>
                <a:lnTo>
                  <a:pt x="641076" y="19993"/>
                </a:lnTo>
                <a:lnTo>
                  <a:pt x="684764" y="34984"/>
                </a:lnTo>
                <a:lnTo>
                  <a:pt x="726526" y="53788"/>
                </a:lnTo>
                <a:lnTo>
                  <a:pt x="766153" y="76197"/>
                </a:lnTo>
                <a:lnTo>
                  <a:pt x="803435" y="101999"/>
                </a:lnTo>
                <a:lnTo>
                  <a:pt x="838162" y="130986"/>
                </a:lnTo>
                <a:lnTo>
                  <a:pt x="870124" y="162948"/>
                </a:lnTo>
                <a:lnTo>
                  <a:pt x="899112" y="197674"/>
                </a:lnTo>
                <a:lnTo>
                  <a:pt x="924915" y="234956"/>
                </a:lnTo>
                <a:lnTo>
                  <a:pt x="947324" y="274583"/>
                </a:lnTo>
                <a:lnTo>
                  <a:pt x="966129" y="316346"/>
                </a:lnTo>
                <a:lnTo>
                  <a:pt x="981121" y="360034"/>
                </a:lnTo>
                <a:lnTo>
                  <a:pt x="992089" y="405439"/>
                </a:lnTo>
                <a:lnTo>
                  <a:pt x="998824" y="452350"/>
                </a:lnTo>
                <a:lnTo>
                  <a:pt x="1001115" y="500557"/>
                </a:lnTo>
                <a:lnTo>
                  <a:pt x="998824" y="548765"/>
                </a:lnTo>
                <a:lnTo>
                  <a:pt x="992089" y="595676"/>
                </a:lnTo>
                <a:lnTo>
                  <a:pt x="981121" y="641080"/>
                </a:lnTo>
                <a:lnTo>
                  <a:pt x="966129" y="684769"/>
                </a:lnTo>
                <a:lnTo>
                  <a:pt x="947324" y="726532"/>
                </a:lnTo>
                <a:lnTo>
                  <a:pt x="924915" y="766159"/>
                </a:lnTo>
                <a:lnTo>
                  <a:pt x="899112" y="803440"/>
                </a:lnTo>
                <a:lnTo>
                  <a:pt x="870124" y="838167"/>
                </a:lnTo>
                <a:lnTo>
                  <a:pt x="838162" y="870128"/>
                </a:lnTo>
                <a:lnTo>
                  <a:pt x="803435" y="899115"/>
                </a:lnTo>
                <a:lnTo>
                  <a:pt x="766153" y="924918"/>
                </a:lnTo>
                <a:lnTo>
                  <a:pt x="726526" y="947326"/>
                </a:lnTo>
                <a:lnTo>
                  <a:pt x="684764" y="966131"/>
                </a:lnTo>
                <a:lnTo>
                  <a:pt x="641076" y="981122"/>
                </a:lnTo>
                <a:lnTo>
                  <a:pt x="595672" y="992089"/>
                </a:lnTo>
                <a:lnTo>
                  <a:pt x="548763" y="998824"/>
                </a:lnTo>
                <a:lnTo>
                  <a:pt x="500557" y="1001115"/>
                </a:lnTo>
                <a:lnTo>
                  <a:pt x="452350" y="998824"/>
                </a:lnTo>
                <a:lnTo>
                  <a:pt x="405439" y="992089"/>
                </a:lnTo>
                <a:lnTo>
                  <a:pt x="360034" y="981122"/>
                </a:lnTo>
                <a:lnTo>
                  <a:pt x="316346" y="966131"/>
                </a:lnTo>
                <a:lnTo>
                  <a:pt x="274583" y="947326"/>
                </a:lnTo>
                <a:lnTo>
                  <a:pt x="234956" y="924918"/>
                </a:lnTo>
                <a:lnTo>
                  <a:pt x="197674" y="899115"/>
                </a:lnTo>
                <a:lnTo>
                  <a:pt x="162948" y="870128"/>
                </a:lnTo>
                <a:lnTo>
                  <a:pt x="130986" y="838167"/>
                </a:lnTo>
                <a:lnTo>
                  <a:pt x="101999" y="803440"/>
                </a:lnTo>
                <a:lnTo>
                  <a:pt x="76197" y="766159"/>
                </a:lnTo>
                <a:lnTo>
                  <a:pt x="53788" y="726532"/>
                </a:lnTo>
                <a:lnTo>
                  <a:pt x="34984" y="684769"/>
                </a:lnTo>
                <a:lnTo>
                  <a:pt x="19993" y="641080"/>
                </a:lnTo>
                <a:lnTo>
                  <a:pt x="9025" y="595676"/>
                </a:lnTo>
                <a:lnTo>
                  <a:pt x="2291" y="548765"/>
                </a:lnTo>
                <a:lnTo>
                  <a:pt x="0" y="500557"/>
                </a:lnTo>
                <a:close/>
              </a:path>
            </a:pathLst>
          </a:custGeom>
          <a:ln w="9525">
            <a:solidFill>
              <a:srgbClr val="4BAC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9144000" cy="12541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58251" y="398936"/>
            <a:ext cx="28714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Uma </a:t>
            </a:r>
            <a:r>
              <a:rPr spc="-20" dirty="0"/>
              <a:t>nova</a:t>
            </a:r>
            <a:r>
              <a:rPr spc="-110" dirty="0"/>
              <a:t> </a:t>
            </a:r>
            <a:r>
              <a:rPr dirty="0"/>
              <a:t>onda?</a:t>
            </a:r>
          </a:p>
        </p:txBody>
      </p:sp>
      <p:sp>
        <p:nvSpPr>
          <p:cNvPr id="19" name="object 19"/>
          <p:cNvSpPr/>
          <p:nvPr/>
        </p:nvSpPr>
        <p:spPr>
          <a:xfrm>
            <a:off x="5077967" y="1633728"/>
            <a:ext cx="3087624" cy="29565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62955" y="5010911"/>
            <a:ext cx="2860547" cy="18044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57700" y="1877568"/>
            <a:ext cx="679703" cy="32202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59808" y="3445776"/>
            <a:ext cx="85343" cy="853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99990" y="1916831"/>
            <a:ext cx="576580" cy="3096895"/>
          </a:xfrm>
          <a:custGeom>
            <a:avLst/>
            <a:gdLst/>
            <a:ahLst/>
            <a:cxnLst/>
            <a:rect l="l" t="t" r="r" b="b"/>
            <a:pathLst>
              <a:path w="576579" h="3096895">
                <a:moveTo>
                  <a:pt x="0" y="0"/>
                </a:moveTo>
                <a:lnTo>
                  <a:pt x="76572" y="1714"/>
                </a:lnTo>
                <a:lnTo>
                  <a:pt x="145378" y="6553"/>
                </a:lnTo>
                <a:lnTo>
                  <a:pt x="203673" y="14058"/>
                </a:lnTo>
                <a:lnTo>
                  <a:pt x="248711" y="23774"/>
                </a:lnTo>
                <a:lnTo>
                  <a:pt x="288036" y="48006"/>
                </a:lnTo>
                <a:lnTo>
                  <a:pt x="288036" y="484162"/>
                </a:lnTo>
                <a:lnTo>
                  <a:pt x="298324" y="496925"/>
                </a:lnTo>
                <a:lnTo>
                  <a:pt x="372397" y="518109"/>
                </a:lnTo>
                <a:lnTo>
                  <a:pt x="430689" y="525614"/>
                </a:lnTo>
                <a:lnTo>
                  <a:pt x="499492" y="530453"/>
                </a:lnTo>
                <a:lnTo>
                  <a:pt x="576059" y="532168"/>
                </a:lnTo>
                <a:lnTo>
                  <a:pt x="499492" y="533882"/>
                </a:lnTo>
                <a:lnTo>
                  <a:pt x="430689" y="538721"/>
                </a:lnTo>
                <a:lnTo>
                  <a:pt x="372397" y="546227"/>
                </a:lnTo>
                <a:lnTo>
                  <a:pt x="327360" y="555942"/>
                </a:lnTo>
                <a:lnTo>
                  <a:pt x="288036" y="580174"/>
                </a:lnTo>
                <a:lnTo>
                  <a:pt x="288036" y="3048342"/>
                </a:lnTo>
                <a:lnTo>
                  <a:pt x="277747" y="3061101"/>
                </a:lnTo>
                <a:lnTo>
                  <a:pt x="248711" y="3072568"/>
                </a:lnTo>
                <a:lnTo>
                  <a:pt x="203673" y="3082285"/>
                </a:lnTo>
                <a:lnTo>
                  <a:pt x="145378" y="3089792"/>
                </a:lnTo>
                <a:lnTo>
                  <a:pt x="76572" y="3094633"/>
                </a:lnTo>
                <a:lnTo>
                  <a:pt x="0" y="3096348"/>
                </a:lnTo>
              </a:path>
            </a:pathLst>
          </a:custGeom>
          <a:ln w="38099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24755" y="5558040"/>
            <a:ext cx="745235" cy="6842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72000" y="5589244"/>
            <a:ext cx="648068" cy="5760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72000" y="5589238"/>
            <a:ext cx="648335" cy="576580"/>
          </a:xfrm>
          <a:custGeom>
            <a:avLst/>
            <a:gdLst/>
            <a:ahLst/>
            <a:cxnLst/>
            <a:rect l="l" t="t" r="r" b="b"/>
            <a:pathLst>
              <a:path w="648335" h="576579">
                <a:moveTo>
                  <a:pt x="0" y="144018"/>
                </a:moveTo>
                <a:lnTo>
                  <a:pt x="360045" y="144018"/>
                </a:lnTo>
                <a:lnTo>
                  <a:pt x="360045" y="0"/>
                </a:lnTo>
                <a:lnTo>
                  <a:pt x="648068" y="288036"/>
                </a:lnTo>
                <a:lnTo>
                  <a:pt x="360045" y="576072"/>
                </a:lnTo>
                <a:lnTo>
                  <a:pt x="360045" y="432054"/>
                </a:lnTo>
                <a:lnTo>
                  <a:pt x="0" y="432054"/>
                </a:lnTo>
                <a:lnTo>
                  <a:pt x="0" y="144018"/>
                </a:lnTo>
                <a:close/>
              </a:path>
            </a:pathLst>
          </a:custGeom>
          <a:ln w="9525">
            <a:solidFill>
              <a:srgbClr val="7D6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8693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893" y="559054"/>
            <a:ext cx="3097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000000"/>
                </a:solidFill>
              </a:rPr>
              <a:t>Perspectiva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Histórica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40893" y="1500962"/>
            <a:ext cx="8353425" cy="1635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b="1" spc="-10" dirty="0">
                <a:latin typeface="Calibri"/>
                <a:cs typeface="Calibri"/>
              </a:rPr>
              <a:t>2005: </a:t>
            </a:r>
            <a:r>
              <a:rPr sz="2400" spc="-10" dirty="0">
                <a:latin typeface="Calibri"/>
                <a:cs typeface="Calibri"/>
              </a:rPr>
              <a:t>IoT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5" dirty="0">
                <a:latin typeface="Calibri"/>
                <a:cs typeface="Calibri"/>
              </a:rPr>
              <a:t>relacionada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Redes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Sensores </a:t>
            </a:r>
            <a:r>
              <a:rPr sz="2400" spc="-5" dirty="0">
                <a:latin typeface="Calibri"/>
                <a:cs typeface="Calibri"/>
              </a:rPr>
              <a:t>Sem Fio </a:t>
            </a:r>
            <a:r>
              <a:rPr sz="2400" spc="-10" dirty="0">
                <a:latin typeface="Calibri"/>
                <a:cs typeface="Calibri"/>
              </a:rPr>
              <a:t>(RSSF)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(do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inglês </a:t>
            </a:r>
            <a:r>
              <a:rPr sz="2400" i="1" spc="-5" dirty="0">
                <a:latin typeface="Calibri"/>
                <a:cs typeface="Calibri"/>
              </a:rPr>
              <a:t>Wireless Sensor Networks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WSN)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  <a:tab pos="1190625" algn="l"/>
              </a:tabLst>
            </a:pPr>
            <a:r>
              <a:rPr sz="2400" b="1" spc="-5" dirty="0">
                <a:latin typeface="Calibri"/>
                <a:cs typeface="Calibri"/>
              </a:rPr>
              <a:t>2005:	</a:t>
            </a:r>
            <a:r>
              <a:rPr sz="2400" spc="-5" dirty="0">
                <a:latin typeface="Calibri"/>
                <a:cs typeface="Calibri"/>
              </a:rPr>
              <a:t>nasce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Arduino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0893" y="4863568"/>
            <a:ext cx="8479155" cy="120840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b="1" spc="-5" dirty="0">
                <a:latin typeface="Calibri"/>
                <a:cs typeface="Calibri"/>
              </a:rPr>
              <a:t>2008 </a:t>
            </a:r>
            <a:r>
              <a:rPr sz="2400" b="1" dirty="0">
                <a:latin typeface="Calibri"/>
                <a:cs typeface="Calibri"/>
              </a:rPr>
              <a:t>e </a:t>
            </a:r>
            <a:r>
              <a:rPr sz="2400" b="1" spc="-5" dirty="0">
                <a:latin typeface="Calibri"/>
                <a:cs typeface="Calibri"/>
              </a:rPr>
              <a:t>2010</a:t>
            </a:r>
            <a:r>
              <a:rPr sz="2400" spc="-5" dirty="0">
                <a:latin typeface="Calibri"/>
                <a:cs typeface="Calibri"/>
              </a:rPr>
              <a:t>: IoT </a:t>
            </a:r>
            <a:r>
              <a:rPr sz="2400" spc="-10" dirty="0">
                <a:latin typeface="Calibri"/>
                <a:cs typeface="Calibri"/>
              </a:rPr>
              <a:t>ganhou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popularidade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50"/>
              </a:spcBef>
              <a:buFont typeface="Wingdings"/>
              <a:buChar char=""/>
              <a:tabLst>
                <a:tab pos="756920" algn="l"/>
              </a:tabLst>
            </a:pPr>
            <a:r>
              <a:rPr sz="2200" spc="-10" dirty="0">
                <a:latin typeface="Calibri"/>
                <a:cs typeface="Calibri"/>
              </a:rPr>
              <a:t>amadurecimento </a:t>
            </a:r>
            <a:r>
              <a:rPr sz="2200" spc="-5" dirty="0">
                <a:latin typeface="Calibri"/>
                <a:cs typeface="Calibri"/>
              </a:rPr>
              <a:t>das </a:t>
            </a:r>
            <a:r>
              <a:rPr sz="2200" spc="-20" dirty="0">
                <a:latin typeface="Calibri"/>
                <a:cs typeface="Calibri"/>
              </a:rPr>
              <a:t>RSSFs </a:t>
            </a:r>
            <a:r>
              <a:rPr sz="2200" spc="-5" dirty="0">
                <a:latin typeface="Calibri"/>
                <a:cs typeface="Calibri"/>
              </a:rPr>
              <a:t>e ao </a:t>
            </a:r>
            <a:r>
              <a:rPr sz="2200" spc="-10" dirty="0">
                <a:latin typeface="Calibri"/>
                <a:cs typeface="Calibri"/>
              </a:rPr>
              <a:t>crescimento </a:t>
            </a:r>
            <a:r>
              <a:rPr sz="2200" spc="-5" dirty="0">
                <a:latin typeface="Calibri"/>
                <a:cs typeface="Calibri"/>
              </a:rPr>
              <a:t>das </a:t>
            </a:r>
            <a:r>
              <a:rPr sz="2200" spc="-15" dirty="0">
                <a:latin typeface="Calibri"/>
                <a:cs typeface="Calibri"/>
              </a:rPr>
              <a:t>expectativas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sobre</a:t>
            </a:r>
            <a:endParaRPr sz="22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IoT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08262" y="2599452"/>
            <a:ext cx="2534716" cy="1895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25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036" y="5752287"/>
            <a:ext cx="7713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Fonte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http</a:t>
            </a:r>
            <a:r>
              <a:rPr sz="1800" spc="-10" dirty="0">
                <a:latin typeface="Calibri"/>
                <a:cs typeface="Calibri"/>
                <a:hlinkClick r:id="rId2"/>
              </a:rPr>
              <a:t>s://w</a:t>
            </a:r>
            <a:r>
              <a:rPr sz="1800" spc="-10" dirty="0">
                <a:latin typeface="Calibri"/>
                <a:cs typeface="Calibri"/>
              </a:rPr>
              <a:t>ww</a:t>
            </a:r>
            <a:r>
              <a:rPr sz="1800" spc="-10" dirty="0">
                <a:latin typeface="Calibri"/>
                <a:cs typeface="Calibri"/>
                <a:hlinkClick r:id="rId2"/>
              </a:rPr>
              <a:t>.en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spc="-10" dirty="0">
                <a:latin typeface="Calibri"/>
                <a:cs typeface="Calibri"/>
                <a:hlinkClick r:id="rId2"/>
              </a:rPr>
              <a:t>gydeck.com/blog/article/lets-make-buildings-great-again/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963" y="527266"/>
            <a:ext cx="8758245" cy="51153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26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036" y="5752287"/>
            <a:ext cx="7713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Fonte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http</a:t>
            </a:r>
            <a:r>
              <a:rPr sz="1800" spc="-10" dirty="0">
                <a:latin typeface="Calibri"/>
                <a:cs typeface="Calibri"/>
                <a:hlinkClick r:id="rId2"/>
              </a:rPr>
              <a:t>s://w</a:t>
            </a:r>
            <a:r>
              <a:rPr sz="1800" spc="-10" dirty="0">
                <a:latin typeface="Calibri"/>
                <a:cs typeface="Calibri"/>
              </a:rPr>
              <a:t>ww</a:t>
            </a:r>
            <a:r>
              <a:rPr sz="1800" spc="-10" dirty="0">
                <a:latin typeface="Calibri"/>
                <a:cs typeface="Calibri"/>
                <a:hlinkClick r:id="rId2"/>
              </a:rPr>
              <a:t>.en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spc="-10" dirty="0">
                <a:latin typeface="Calibri"/>
                <a:cs typeface="Calibri"/>
                <a:hlinkClick r:id="rId2"/>
              </a:rPr>
              <a:t>gydeck.com/blog/article/lets-make-buildings-great-again/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496" y="956030"/>
            <a:ext cx="8822690" cy="46332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893" y="559054"/>
            <a:ext cx="21469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00"/>
                </a:solidFill>
              </a:rPr>
              <a:t>Blocos</a:t>
            </a:r>
            <a:r>
              <a:rPr sz="2800" spc="-8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Básicos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684354" y="1196809"/>
            <a:ext cx="5414627" cy="4671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8267" y="6088329"/>
            <a:ext cx="2460625" cy="579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latin typeface="Calibri"/>
                <a:cs typeface="Calibri"/>
              </a:rPr>
              <a:t>Fonte</a:t>
            </a:r>
            <a:r>
              <a:rPr sz="1800" spc="-10" dirty="0">
                <a:latin typeface="Calibri"/>
                <a:cs typeface="Calibri"/>
              </a:rPr>
              <a:t>: Santos </a:t>
            </a:r>
            <a:r>
              <a:rPr sz="1800" i="1" spc="-5" dirty="0">
                <a:latin typeface="Calibri"/>
                <a:cs typeface="Calibri"/>
              </a:rPr>
              <a:t>et al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(2016)</a:t>
            </a:r>
            <a:endParaRPr sz="1800">
              <a:latin typeface="Calibri"/>
              <a:cs typeface="Calibri"/>
            </a:endParaRPr>
          </a:p>
          <a:p>
            <a:pPr marL="39370">
              <a:lnSpc>
                <a:spcPct val="100000"/>
              </a:lnSpc>
              <a:spcBef>
                <a:spcPts val="1155"/>
              </a:spcBef>
            </a:pPr>
            <a:r>
              <a:rPr sz="1200" spc="-5" dirty="0">
                <a:latin typeface="Calibri"/>
                <a:cs typeface="Calibri"/>
              </a:rPr>
              <a:t>#sbrc2017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#wocces017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28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893" y="559054"/>
            <a:ext cx="3941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0000"/>
                </a:solidFill>
              </a:rPr>
              <a:t>Modelos </a:t>
            </a:r>
            <a:r>
              <a:rPr sz="2800" spc="-5" dirty="0">
                <a:solidFill>
                  <a:srgbClr val="000000"/>
                </a:solidFill>
              </a:rPr>
              <a:t>de</a:t>
            </a:r>
            <a:r>
              <a:rPr sz="2800" spc="-2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Conectividade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40893" y="1500962"/>
            <a:ext cx="85128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Rede </a:t>
            </a:r>
            <a:r>
              <a:rPr sz="2400" spc="-5" dirty="0">
                <a:latin typeface="Calibri"/>
                <a:cs typeface="Calibri"/>
              </a:rPr>
              <a:t>autônoma de </a:t>
            </a:r>
            <a:r>
              <a:rPr sz="2400" spc="-10" dirty="0">
                <a:latin typeface="Calibri"/>
                <a:cs typeface="Calibri"/>
              </a:rPr>
              <a:t>objetos inteligentes </a:t>
            </a:r>
            <a:r>
              <a:rPr sz="2400" spc="-5" dirty="0">
                <a:latin typeface="Calibri"/>
                <a:cs typeface="Calibri"/>
              </a:rPr>
              <a:t>(Ex: </a:t>
            </a:r>
            <a:r>
              <a:rPr sz="2400" spc="-10" dirty="0">
                <a:latin typeface="Calibri"/>
                <a:cs typeface="Calibri"/>
              </a:rPr>
              <a:t>automação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industrial)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7842" y="2736088"/>
            <a:ext cx="8192286" cy="1198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9694" y="5005722"/>
            <a:ext cx="7509595" cy="817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8267" y="6088329"/>
            <a:ext cx="2460625" cy="579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latin typeface="Calibri"/>
                <a:cs typeface="Calibri"/>
              </a:rPr>
              <a:t>Fonte</a:t>
            </a:r>
            <a:r>
              <a:rPr sz="1800" spc="-10" dirty="0">
                <a:latin typeface="Calibri"/>
                <a:cs typeface="Calibri"/>
              </a:rPr>
              <a:t>: Santos </a:t>
            </a:r>
            <a:r>
              <a:rPr sz="1800" i="1" spc="-5" dirty="0">
                <a:latin typeface="Calibri"/>
                <a:cs typeface="Calibri"/>
              </a:rPr>
              <a:t>et al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(2016)</a:t>
            </a:r>
            <a:endParaRPr sz="1800">
              <a:latin typeface="Calibri"/>
              <a:cs typeface="Calibri"/>
            </a:endParaRPr>
          </a:p>
          <a:p>
            <a:pPr marL="39370">
              <a:lnSpc>
                <a:spcPct val="100000"/>
              </a:lnSpc>
              <a:spcBef>
                <a:spcPts val="1155"/>
              </a:spcBef>
            </a:pPr>
            <a:r>
              <a:rPr sz="1200" spc="-5" dirty="0">
                <a:latin typeface="Calibri"/>
                <a:cs typeface="Calibri"/>
              </a:rPr>
              <a:t>#sbrc2017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#wocces017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29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893" y="559054"/>
            <a:ext cx="3941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0000"/>
                </a:solidFill>
              </a:rPr>
              <a:t>Modelos </a:t>
            </a:r>
            <a:r>
              <a:rPr sz="2800" spc="-5" dirty="0">
                <a:solidFill>
                  <a:srgbClr val="000000"/>
                </a:solidFill>
              </a:rPr>
              <a:t>de</a:t>
            </a:r>
            <a:r>
              <a:rPr sz="2800" spc="-2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Conectividade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40893" y="1500962"/>
            <a:ext cx="57861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Internet </a:t>
            </a:r>
            <a:r>
              <a:rPr sz="2400" spc="-5" dirty="0">
                <a:latin typeface="Calibri"/>
                <a:cs typeface="Calibri"/>
              </a:rPr>
              <a:t>estendida (Ex: </a:t>
            </a:r>
            <a:r>
              <a:rPr sz="2400" dirty="0">
                <a:latin typeface="Calibri"/>
                <a:cs typeface="Calibri"/>
              </a:rPr>
              <a:t>cidades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inteligentes)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2351" y="2331211"/>
            <a:ext cx="8192286" cy="2393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9694" y="5005722"/>
            <a:ext cx="7509595" cy="817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8267" y="6088329"/>
            <a:ext cx="2460625" cy="579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latin typeface="Calibri"/>
                <a:cs typeface="Calibri"/>
              </a:rPr>
              <a:t>Fonte</a:t>
            </a:r>
            <a:r>
              <a:rPr sz="1800" spc="-10" dirty="0">
                <a:latin typeface="Calibri"/>
                <a:cs typeface="Calibri"/>
              </a:rPr>
              <a:t>: Santos </a:t>
            </a:r>
            <a:r>
              <a:rPr sz="1800" i="1" spc="-5" dirty="0">
                <a:latin typeface="Calibri"/>
                <a:cs typeface="Calibri"/>
              </a:rPr>
              <a:t>et al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(2016)</a:t>
            </a:r>
            <a:endParaRPr sz="1800">
              <a:latin typeface="Calibri"/>
              <a:cs typeface="Calibri"/>
            </a:endParaRPr>
          </a:p>
          <a:p>
            <a:pPr marL="39370">
              <a:lnSpc>
                <a:spcPct val="100000"/>
              </a:lnSpc>
              <a:spcBef>
                <a:spcPts val="1155"/>
              </a:spcBef>
            </a:pPr>
            <a:r>
              <a:rPr sz="1200" spc="-5" dirty="0">
                <a:latin typeface="Calibri"/>
                <a:cs typeface="Calibri"/>
              </a:rPr>
              <a:t>#sbrc2017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#wocces017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30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893" y="559054"/>
            <a:ext cx="3941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0000"/>
                </a:solidFill>
              </a:rPr>
              <a:t>Modelos </a:t>
            </a:r>
            <a:r>
              <a:rPr sz="2800" spc="-5" dirty="0">
                <a:solidFill>
                  <a:srgbClr val="000000"/>
                </a:solidFill>
              </a:rPr>
              <a:t>de</a:t>
            </a:r>
            <a:r>
              <a:rPr sz="2800" spc="-2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Conectividade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40893" y="1500962"/>
            <a:ext cx="799210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Internet </a:t>
            </a:r>
            <a:r>
              <a:rPr sz="2400" spc="-5" dirty="0">
                <a:latin typeface="Calibri"/>
                <a:cs typeface="Calibri"/>
              </a:rPr>
              <a:t>das Coisas (Ex: criação de serviços acessos por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todos)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5233" y="2753486"/>
            <a:ext cx="8277622" cy="1383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xt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ação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9694" y="5005722"/>
            <a:ext cx="7509595" cy="817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8267" y="6088329"/>
            <a:ext cx="2460625" cy="579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latin typeface="Calibri"/>
                <a:cs typeface="Calibri"/>
              </a:rPr>
              <a:t>Fonte</a:t>
            </a:r>
            <a:r>
              <a:rPr sz="1800" spc="-10" dirty="0">
                <a:latin typeface="Calibri"/>
                <a:cs typeface="Calibri"/>
              </a:rPr>
              <a:t>: Santos </a:t>
            </a:r>
            <a:r>
              <a:rPr sz="1800" i="1" spc="-5" dirty="0">
                <a:latin typeface="Calibri"/>
                <a:cs typeface="Calibri"/>
              </a:rPr>
              <a:t>et al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(2016)</a:t>
            </a:r>
            <a:endParaRPr sz="1800">
              <a:latin typeface="Calibri"/>
              <a:cs typeface="Calibri"/>
            </a:endParaRPr>
          </a:p>
          <a:p>
            <a:pPr marL="39370">
              <a:lnSpc>
                <a:spcPct val="100000"/>
              </a:lnSpc>
              <a:spcBef>
                <a:spcPts val="1155"/>
              </a:spcBef>
            </a:pPr>
            <a:r>
              <a:rPr sz="1200" spc="-5" dirty="0">
                <a:latin typeface="Calibri"/>
                <a:cs typeface="Calibri"/>
              </a:rPr>
              <a:t>#sbrc2017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#wocces017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31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30440"/>
            <a:ext cx="9144000" cy="1168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8935" y="1540763"/>
            <a:ext cx="1863852" cy="640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0001" y="1412760"/>
            <a:ext cx="8424545" cy="1080135"/>
          </a:xfrm>
          <a:custGeom>
            <a:avLst/>
            <a:gdLst/>
            <a:ahLst/>
            <a:cxnLst/>
            <a:rect l="l" t="t" r="r" b="b"/>
            <a:pathLst>
              <a:path w="8424545" h="1080135">
                <a:moveTo>
                  <a:pt x="0" y="1079995"/>
                </a:moveTo>
                <a:lnTo>
                  <a:pt x="8423998" y="1079995"/>
                </a:lnTo>
                <a:lnTo>
                  <a:pt x="8423998" y="0"/>
                </a:lnTo>
                <a:lnTo>
                  <a:pt x="0" y="0"/>
                </a:lnTo>
                <a:lnTo>
                  <a:pt x="0" y="1079995"/>
                </a:lnTo>
                <a:close/>
              </a:path>
            </a:pathLst>
          </a:custGeom>
          <a:solidFill>
            <a:srgbClr val="0970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47159" y="1704212"/>
            <a:ext cx="1261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Desafios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0" y="1412760"/>
            <a:ext cx="720090" cy="1080135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303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90"/>
              </a:spcBef>
            </a:pP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39036" y="2664603"/>
            <a:ext cx="4024352" cy="3988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968580B-A82A-45AA-91EF-E39AF4A8CA7B}"/>
              </a:ext>
            </a:extLst>
          </p:cNvPr>
          <p:cNvSpPr/>
          <p:nvPr/>
        </p:nvSpPr>
        <p:spPr>
          <a:xfrm>
            <a:off x="990600" y="1524000"/>
            <a:ext cx="7543800" cy="1653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OPEX é uma sigla derivada da expressão </a:t>
            </a:r>
            <a:r>
              <a:rPr lang="pt-BR" sz="2400" dirty="0" err="1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Operational</a:t>
            </a:r>
            <a:r>
              <a:rPr lang="pt-BR" sz="2400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Expenditure</a:t>
            </a:r>
            <a:r>
              <a:rPr lang="pt-BR" sz="2400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que significa o capital utilizado para manter ou melhorar os bens físicos de uma empresa, tais como equipamentos, propriedades e imóveis.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5B2538-BAF0-4B51-BDF2-CDE091BEBE9C}"/>
              </a:ext>
            </a:extLst>
          </p:cNvPr>
          <p:cNvSpPr/>
          <p:nvPr/>
        </p:nvSpPr>
        <p:spPr>
          <a:xfrm>
            <a:off x="1143000" y="3886200"/>
            <a:ext cx="7391400" cy="966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 </a:t>
            </a:r>
            <a:r>
              <a:rPr lang="pt-BR" u="sng" dirty="0">
                <a:solidFill>
                  <a:srgbClr val="FC77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IPv6</a:t>
            </a:r>
            <a:r>
              <a:rPr lang="pt-BR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é a versão mais recente do chamado Internet </a:t>
            </a:r>
            <a:r>
              <a:rPr lang="pt-BR" dirty="0" err="1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Protocol</a:t>
            </a:r>
            <a:r>
              <a:rPr lang="pt-BR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(Protocolo de Internet), mais conhecido como IP, o padrão usado para a comunicação entre todos os computadores ligados à Internet.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823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D4870AE-FECD-4071-A691-3F54FCBB8EC5}"/>
              </a:ext>
            </a:extLst>
          </p:cNvPr>
          <p:cNvSpPr/>
          <p:nvPr/>
        </p:nvSpPr>
        <p:spPr>
          <a:xfrm>
            <a:off x="457200" y="2133600"/>
            <a:ext cx="8420100" cy="1915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Uma característica fundamental do protocolo IP é que define para cada computador, servidor, celular, tablet ou outro dispositivo conectado à rede um endereço único, que serve como identificador perante toda a rede.</a:t>
            </a:r>
          </a:p>
        </p:txBody>
      </p:sp>
    </p:spTree>
    <p:extLst>
      <p:ext uri="{BB962C8B-B14F-4D97-AF65-F5344CB8AC3E}">
        <p14:creationId xmlns:p14="http://schemas.microsoft.com/office/powerpoint/2010/main" val="3013470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027" y="1408509"/>
            <a:ext cx="8676449" cy="5404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1254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8251" y="398936"/>
            <a:ext cx="469474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M2M no</a:t>
            </a:r>
            <a:r>
              <a:rPr spc="-65" dirty="0"/>
              <a:t> </a:t>
            </a:r>
            <a:r>
              <a:rPr spc="-5" dirty="0">
                <a:solidFill>
                  <a:schemeClr val="tx1"/>
                </a:solidFill>
              </a:rPr>
              <a:t>Mundo</a:t>
            </a:r>
          </a:p>
        </p:txBody>
      </p:sp>
    </p:spTree>
    <p:extLst>
      <p:ext uri="{BB962C8B-B14F-4D97-AF65-F5344CB8AC3E}">
        <p14:creationId xmlns:p14="http://schemas.microsoft.com/office/powerpoint/2010/main" val="546845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D4870AE-FECD-4071-A691-3F54FCBB8EC5}"/>
              </a:ext>
            </a:extLst>
          </p:cNvPr>
          <p:cNvSpPr/>
          <p:nvPr/>
        </p:nvSpPr>
        <p:spPr>
          <a:xfrm>
            <a:off x="457200" y="1548966"/>
            <a:ext cx="8420100" cy="3862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projeto original do IPv4 é montado como um número de 32 bits, o que define também a quantidade máxima de endereços disponíveis em toda a rede.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Há 30 anos, isso parecia ser o suficiente, mas hoje em dia somando o crescimento da Internet com outras questões técnicas sobre as regras de distribuição destes endereços, as mais de 4 bilhões de combinações possíveis não são mais suficientes.</a:t>
            </a:r>
          </a:p>
        </p:txBody>
      </p:sp>
    </p:spTree>
    <p:extLst>
      <p:ext uri="{BB962C8B-B14F-4D97-AF65-F5344CB8AC3E}">
        <p14:creationId xmlns:p14="http://schemas.microsoft.com/office/powerpoint/2010/main" val="1670785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D4870AE-FECD-4071-A691-3F54FCBB8EC5}"/>
              </a:ext>
            </a:extLst>
          </p:cNvPr>
          <p:cNvSpPr/>
          <p:nvPr/>
        </p:nvSpPr>
        <p:spPr>
          <a:xfrm>
            <a:off x="323850" y="609600"/>
            <a:ext cx="8496300" cy="5455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atender ao crescimento da web uma nova versão do protocolo, conhecida como IPv6, foi proposta em 1998. Além de incorporar diversas melhorias que facilitam a vida de quem opera as redes de comunicação, ele utiliza nada menos do que 128 bits para gerar os endereços para cada computador na rede.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 dos mecanismos corrigidos no IPv6, deixado pelo seu antecessor, foi o </a:t>
            </a:r>
            <a:r>
              <a:rPr lang="pt-BR" sz="2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IPSec</a:t>
            </a:r>
            <a:r>
              <a:rPr lang="pt-BR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(IP Security). Ele agora fornece funcionalidades de criptografia de pacotes que garantem integridade, confidencialidade e autenticidade.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grande avanço na segurança é significativo, pois com o alto número de endereços se torna inviável o uso de técnicas de varredura de IP em redes para encontrar possíveis </a:t>
            </a:r>
            <a:r>
              <a:rPr lang="pt-BR" sz="2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hots</a:t>
            </a:r>
            <a:r>
              <a:rPr lang="pt-BR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vulnerabilidades.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 isso não significa diminuir os cuidados com a segurança, já que é sempre importante a proteção com antivírus, firewall, sistemas de controle de acesso e outros recursos.</a:t>
            </a:r>
          </a:p>
        </p:txBody>
      </p:sp>
    </p:spTree>
    <p:extLst>
      <p:ext uri="{BB962C8B-B14F-4D97-AF65-F5344CB8AC3E}">
        <p14:creationId xmlns:p14="http://schemas.microsoft.com/office/powerpoint/2010/main" val="447065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893" y="923981"/>
            <a:ext cx="7966709" cy="450723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5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Disponibilidade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50"/>
              </a:spcBef>
              <a:buFont typeface="Wingdings"/>
              <a:buChar char=""/>
              <a:tabLst>
                <a:tab pos="756920" algn="l"/>
              </a:tabLst>
            </a:pPr>
            <a:r>
              <a:rPr sz="2200" spc="-10" dirty="0">
                <a:latin typeface="Calibri"/>
                <a:cs typeface="Calibri"/>
              </a:rPr>
              <a:t>Software </a:t>
            </a:r>
            <a:r>
              <a:rPr sz="2200" spc="-20" dirty="0">
                <a:latin typeface="Calibri"/>
                <a:cs typeface="Calibri"/>
              </a:rPr>
              <a:t>(prover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serviços)</a:t>
            </a:r>
            <a:endParaRPr sz="2200">
              <a:latin typeface="Calibri"/>
              <a:cs typeface="Calibri"/>
            </a:endParaRPr>
          </a:p>
          <a:p>
            <a:pPr marL="756285" marR="1685925" lvl="1" indent="-287020">
              <a:lnSpc>
                <a:spcPct val="100000"/>
              </a:lnSpc>
              <a:spcBef>
                <a:spcPts val="530"/>
              </a:spcBef>
              <a:buFont typeface="Wingdings"/>
              <a:buChar char=""/>
              <a:tabLst>
                <a:tab pos="756920" algn="l"/>
              </a:tabLst>
            </a:pPr>
            <a:r>
              <a:rPr sz="2200" spc="-15" dirty="0">
                <a:latin typeface="Calibri"/>
                <a:cs typeface="Calibri"/>
              </a:rPr>
              <a:t>Hardware </a:t>
            </a:r>
            <a:r>
              <a:rPr sz="2200" spc="-10" dirty="0">
                <a:latin typeface="Calibri"/>
                <a:cs typeface="Calibri"/>
              </a:rPr>
              <a:t>(compatibilidade </a:t>
            </a:r>
            <a:r>
              <a:rPr sz="2200" spc="-15" dirty="0">
                <a:latin typeface="Calibri"/>
                <a:cs typeface="Calibri"/>
              </a:rPr>
              <a:t>com protocolos </a:t>
            </a:r>
            <a:r>
              <a:rPr sz="2200" spc="-5" dirty="0">
                <a:latin typeface="Calibri"/>
                <a:cs typeface="Calibri"/>
              </a:rPr>
              <a:t>IPv6,  </a:t>
            </a:r>
            <a:r>
              <a:rPr sz="2200" spc="-25" dirty="0">
                <a:latin typeface="Calibri"/>
                <a:cs typeface="Calibri"/>
              </a:rPr>
              <a:t>6LoWPAN, </a:t>
            </a:r>
            <a:r>
              <a:rPr sz="2200" spc="-55" dirty="0">
                <a:latin typeface="Calibri"/>
                <a:cs typeface="Calibri"/>
              </a:rPr>
              <a:t>CoAP,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MQTT)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Wingdings"/>
              <a:buChar char=""/>
            </a:pP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485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Confiabilidade</a:t>
            </a:r>
            <a:endParaRPr sz="24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45"/>
              </a:spcBef>
              <a:buFont typeface="Wingdings"/>
              <a:buChar char=""/>
              <a:tabLst>
                <a:tab pos="756920" algn="l"/>
              </a:tabLst>
            </a:pPr>
            <a:r>
              <a:rPr sz="2200" spc="-15" dirty="0">
                <a:latin typeface="Calibri"/>
                <a:cs typeface="Calibri"/>
              </a:rPr>
              <a:t>Processamento, </a:t>
            </a:r>
            <a:r>
              <a:rPr sz="2200" spc="-5" dirty="0">
                <a:latin typeface="Calibri"/>
                <a:cs typeface="Calibri"/>
              </a:rPr>
              <a:t>longos </a:t>
            </a:r>
            <a:r>
              <a:rPr sz="2200" spc="-15" dirty="0">
                <a:latin typeface="Calibri"/>
                <a:cs typeface="Calibri"/>
              </a:rPr>
              <a:t>atrasos </a:t>
            </a:r>
            <a:r>
              <a:rPr sz="2200" spc="-20" dirty="0">
                <a:latin typeface="Calibri"/>
                <a:cs typeface="Calibri"/>
              </a:rPr>
              <a:t>durante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transmissão, perda de  </a:t>
            </a:r>
            <a:r>
              <a:rPr sz="2200" spc="-15" dirty="0">
                <a:latin typeface="Calibri"/>
                <a:cs typeface="Calibri"/>
              </a:rPr>
              <a:t>pacote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Wingdings"/>
              <a:buChar char=""/>
            </a:pP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485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Mobilidade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50"/>
              </a:spcBef>
              <a:buFont typeface="Wingdings"/>
              <a:buChar char=""/>
              <a:tabLst>
                <a:tab pos="756920" algn="l"/>
              </a:tabLst>
            </a:pPr>
            <a:r>
              <a:rPr sz="2200" spc="-10" dirty="0">
                <a:latin typeface="Calibri"/>
                <a:cs typeface="Calibri"/>
              </a:rPr>
              <a:t>Gerenciamento </a:t>
            </a:r>
            <a:r>
              <a:rPr sz="2200" spc="-5" dirty="0">
                <a:latin typeface="Calibri"/>
                <a:cs typeface="Calibri"/>
              </a:rPr>
              <a:t>da mobilidade </a:t>
            </a:r>
            <a:r>
              <a:rPr sz="2200" spc="-10" dirty="0">
                <a:latin typeface="Calibri"/>
                <a:cs typeface="Calibri"/>
              </a:rPr>
              <a:t>dos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dispositivos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Des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fi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36332" y="476884"/>
            <a:ext cx="1799971" cy="1799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25623" y="6088329"/>
            <a:ext cx="62407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latin typeface="Calibri"/>
                <a:cs typeface="Calibri"/>
              </a:rPr>
              <a:t>Fonte</a:t>
            </a:r>
            <a:r>
              <a:rPr sz="1800" spc="-10" dirty="0">
                <a:latin typeface="Calibri"/>
                <a:cs typeface="Calibri"/>
              </a:rPr>
              <a:t>: </a:t>
            </a:r>
            <a:r>
              <a:rPr sz="1800" spc="-5" dirty="0">
                <a:latin typeface="Calibri"/>
                <a:cs typeface="Calibri"/>
              </a:rPr>
              <a:t>Al-Fuqaha </a:t>
            </a:r>
            <a:r>
              <a:rPr sz="1800" i="1" spc="-5" dirty="0">
                <a:latin typeface="Calibri"/>
                <a:cs typeface="Calibri"/>
              </a:rPr>
              <a:t>et al. </a:t>
            </a:r>
            <a:r>
              <a:rPr sz="1800" spc="-5" dirty="0">
                <a:latin typeface="Calibri"/>
                <a:cs typeface="Calibri"/>
              </a:rPr>
              <a:t>(2015), Díaz </a:t>
            </a:r>
            <a:r>
              <a:rPr sz="1800" i="1" spc="-5" dirty="0">
                <a:latin typeface="Calibri"/>
                <a:cs typeface="Calibri"/>
              </a:rPr>
              <a:t>et al. </a:t>
            </a:r>
            <a:r>
              <a:rPr sz="1800" spc="-5" dirty="0">
                <a:latin typeface="Calibri"/>
                <a:cs typeface="Calibri"/>
              </a:rPr>
              <a:t>(2016), </a:t>
            </a:r>
            <a:r>
              <a:rPr sz="1800" spc="-15" dirty="0">
                <a:latin typeface="Calibri"/>
                <a:cs typeface="Calibri"/>
              </a:rPr>
              <a:t>Botta </a:t>
            </a:r>
            <a:r>
              <a:rPr sz="1800" i="1" spc="-5" dirty="0">
                <a:latin typeface="Calibri"/>
                <a:cs typeface="Calibri"/>
              </a:rPr>
              <a:t>et al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(2017)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78418" y="6490208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893" y="923981"/>
            <a:ext cx="8377555" cy="477012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5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Performance</a:t>
            </a:r>
            <a:endParaRPr sz="2400">
              <a:latin typeface="Calibri"/>
              <a:cs typeface="Calibri"/>
            </a:endParaRPr>
          </a:p>
          <a:p>
            <a:pPr marL="756285" marR="2051050" lvl="1" indent="-287020">
              <a:lnSpc>
                <a:spcPct val="100000"/>
              </a:lnSpc>
              <a:spcBef>
                <a:spcPts val="550"/>
              </a:spcBef>
              <a:buFont typeface="Wingdings"/>
              <a:buChar char=""/>
              <a:tabLst>
                <a:tab pos="756920" algn="l"/>
              </a:tabLst>
            </a:pPr>
            <a:r>
              <a:rPr sz="2200" spc="-15" dirty="0">
                <a:latin typeface="Calibri"/>
                <a:cs typeface="Calibri"/>
              </a:rPr>
              <a:t>Velocidade </a:t>
            </a:r>
            <a:r>
              <a:rPr sz="2200" spc="-5" dirty="0">
                <a:latin typeface="Calibri"/>
                <a:cs typeface="Calibri"/>
              </a:rPr>
              <a:t>do </a:t>
            </a:r>
            <a:r>
              <a:rPr sz="2200" spc="-10" dirty="0">
                <a:latin typeface="Calibri"/>
                <a:cs typeface="Calibri"/>
              </a:rPr>
              <a:t>processamento </a:t>
            </a:r>
            <a:r>
              <a:rPr sz="2200" spc="-5" dirty="0">
                <a:latin typeface="Calibri"/>
                <a:cs typeface="Calibri"/>
              </a:rPr>
              <a:t>e da </a:t>
            </a:r>
            <a:r>
              <a:rPr sz="2200" spc="-15" dirty="0">
                <a:latin typeface="Calibri"/>
                <a:cs typeface="Calibri"/>
              </a:rPr>
              <a:t>comunicação,  custo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dispositivo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30"/>
              </a:spcBef>
              <a:buFont typeface="Wingdings"/>
              <a:buChar char=""/>
              <a:tabLst>
                <a:tab pos="756920" algn="l"/>
              </a:tabLst>
            </a:pPr>
            <a:r>
              <a:rPr sz="2200" spc="-15" dirty="0">
                <a:latin typeface="Calibri"/>
                <a:cs typeface="Calibri"/>
              </a:rPr>
              <a:t>Avaliar </a:t>
            </a:r>
            <a:r>
              <a:rPr sz="2200" spc="-5" dirty="0">
                <a:latin typeface="Calibri"/>
                <a:cs typeface="Calibri"/>
              </a:rPr>
              <a:t>Qualidade do Serviço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(QoS)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"/>
            </a:pPr>
            <a:endParaRPr sz="34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Gerenciamento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Interoperabilidade</a:t>
            </a:r>
            <a:endParaRPr sz="2400">
              <a:latin typeface="Calibri"/>
              <a:cs typeface="Calibri"/>
            </a:endParaRPr>
          </a:p>
          <a:p>
            <a:pPr marL="756285" marR="663575" lvl="1" indent="-287020">
              <a:lnSpc>
                <a:spcPct val="100000"/>
              </a:lnSpc>
              <a:spcBef>
                <a:spcPts val="550"/>
              </a:spcBef>
              <a:buFont typeface="Wingdings"/>
              <a:buChar char=""/>
              <a:tabLst>
                <a:tab pos="756920" algn="l"/>
              </a:tabLst>
            </a:pPr>
            <a:r>
              <a:rPr sz="2200" spc="-10" dirty="0">
                <a:latin typeface="Calibri"/>
                <a:cs typeface="Calibri"/>
              </a:rPr>
              <a:t>Gerenciar </a:t>
            </a:r>
            <a:r>
              <a:rPr sz="2200" spc="-15" dirty="0">
                <a:latin typeface="Calibri"/>
                <a:cs typeface="Calibri"/>
              </a:rPr>
              <a:t>diversos </a:t>
            </a:r>
            <a:r>
              <a:rPr sz="2200" spc="-10" dirty="0">
                <a:latin typeface="Calibri"/>
                <a:cs typeface="Calibri"/>
              </a:rPr>
              <a:t>dispositivos </a:t>
            </a:r>
            <a:r>
              <a:rPr sz="2200" spc="-5" dirty="0">
                <a:latin typeface="Calibri"/>
                <a:cs typeface="Calibri"/>
              </a:rPr>
              <a:t>e </a:t>
            </a:r>
            <a:r>
              <a:rPr sz="2200" spc="-15" dirty="0">
                <a:latin typeface="Calibri"/>
                <a:cs typeface="Calibri"/>
              </a:rPr>
              <a:t>heterogêneos </a:t>
            </a:r>
            <a:r>
              <a:rPr sz="2200" spc="-5" dirty="0">
                <a:latin typeface="Calibri"/>
                <a:cs typeface="Calibri"/>
              </a:rPr>
              <a:t>em </a:t>
            </a:r>
            <a:r>
              <a:rPr sz="2200" spc="-20" dirty="0">
                <a:latin typeface="Calibri"/>
                <a:cs typeface="Calibri"/>
              </a:rPr>
              <a:t>diferentes  </a:t>
            </a:r>
            <a:r>
              <a:rPr sz="2200" spc="-15" dirty="0">
                <a:latin typeface="Calibri"/>
                <a:cs typeface="Calibri"/>
              </a:rPr>
              <a:t>plataformas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"/>
            </a:pPr>
            <a:endParaRPr sz="29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Escalabilidade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50"/>
              </a:spcBef>
              <a:buFont typeface="Wingdings"/>
              <a:buChar char=""/>
              <a:tabLst>
                <a:tab pos="756920" algn="l"/>
              </a:tabLst>
            </a:pPr>
            <a:r>
              <a:rPr sz="2200" spc="-5" dirty="0">
                <a:latin typeface="Calibri"/>
                <a:cs typeface="Calibri"/>
              </a:rPr>
              <a:t>Adicionar </a:t>
            </a:r>
            <a:r>
              <a:rPr sz="2200" spc="-10" dirty="0">
                <a:latin typeface="Calibri"/>
                <a:cs typeface="Calibri"/>
              </a:rPr>
              <a:t>novos dispositivos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forma que </a:t>
            </a:r>
            <a:r>
              <a:rPr sz="2200" spc="-5" dirty="0">
                <a:latin typeface="Calibri"/>
                <a:cs typeface="Calibri"/>
              </a:rPr>
              <a:t>não </a:t>
            </a:r>
            <a:r>
              <a:rPr sz="2200" spc="-30" dirty="0">
                <a:latin typeface="Calibri"/>
                <a:cs typeface="Calibri"/>
              </a:rPr>
              <a:t>afete </a:t>
            </a:r>
            <a:r>
              <a:rPr sz="2200" spc="-5" dirty="0">
                <a:latin typeface="Calibri"/>
                <a:cs typeface="Calibri"/>
              </a:rPr>
              <a:t>os serviços e</a:t>
            </a:r>
            <a:r>
              <a:rPr sz="2200" spc="7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QoS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Des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fi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36332" y="476884"/>
            <a:ext cx="1799971" cy="1799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25623" y="6088329"/>
            <a:ext cx="62407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latin typeface="Calibri"/>
                <a:cs typeface="Calibri"/>
              </a:rPr>
              <a:t>Fonte</a:t>
            </a:r>
            <a:r>
              <a:rPr sz="1800" spc="-10" dirty="0">
                <a:latin typeface="Calibri"/>
                <a:cs typeface="Calibri"/>
              </a:rPr>
              <a:t>: </a:t>
            </a:r>
            <a:r>
              <a:rPr sz="1800" spc="-5" dirty="0">
                <a:latin typeface="Calibri"/>
                <a:cs typeface="Calibri"/>
              </a:rPr>
              <a:t>Al-Fuqaha </a:t>
            </a:r>
            <a:r>
              <a:rPr sz="1800" i="1" spc="-5" dirty="0">
                <a:latin typeface="Calibri"/>
                <a:cs typeface="Calibri"/>
              </a:rPr>
              <a:t>et al. </a:t>
            </a:r>
            <a:r>
              <a:rPr sz="1800" spc="-5" dirty="0">
                <a:latin typeface="Calibri"/>
                <a:cs typeface="Calibri"/>
              </a:rPr>
              <a:t>(2015), Díaz </a:t>
            </a:r>
            <a:r>
              <a:rPr sz="1800" i="1" spc="-5" dirty="0">
                <a:latin typeface="Calibri"/>
                <a:cs typeface="Calibri"/>
              </a:rPr>
              <a:t>et al. </a:t>
            </a:r>
            <a:r>
              <a:rPr sz="1800" spc="-5" dirty="0">
                <a:latin typeface="Calibri"/>
                <a:cs typeface="Calibri"/>
              </a:rPr>
              <a:t>(2016), </a:t>
            </a:r>
            <a:r>
              <a:rPr sz="1800" spc="-15" dirty="0">
                <a:latin typeface="Calibri"/>
                <a:cs typeface="Calibri"/>
              </a:rPr>
              <a:t>Botta </a:t>
            </a:r>
            <a:r>
              <a:rPr sz="1800" i="1" spc="-5" dirty="0">
                <a:latin typeface="Calibri"/>
                <a:cs typeface="Calibri"/>
              </a:rPr>
              <a:t>et al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(2017)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78418" y="6490208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893" y="923981"/>
            <a:ext cx="3908425" cy="211709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5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Segurança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Privacidade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50"/>
              </a:spcBef>
              <a:buFont typeface="Wingdings"/>
              <a:buChar char=""/>
              <a:tabLst>
                <a:tab pos="756920" algn="l"/>
              </a:tabLst>
            </a:pPr>
            <a:r>
              <a:rPr sz="2200" spc="-5" dirty="0">
                <a:latin typeface="Calibri"/>
                <a:cs typeface="Calibri"/>
              </a:rPr>
              <a:t>Dados </a:t>
            </a:r>
            <a:r>
              <a:rPr sz="2200" spc="-10" dirty="0">
                <a:latin typeface="Calibri"/>
                <a:cs typeface="Calibri"/>
              </a:rPr>
              <a:t>sensíveis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usuários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"/>
            </a:pP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Recursos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50"/>
              </a:spcBef>
              <a:buFont typeface="Wingdings"/>
              <a:buChar char=""/>
              <a:tabLst>
                <a:tab pos="756920" algn="l"/>
              </a:tabLst>
            </a:pPr>
            <a:r>
              <a:rPr sz="2200" spc="-5" dirty="0">
                <a:latin typeface="Calibri"/>
                <a:cs typeface="Calibri"/>
              </a:rPr>
              <a:t>Memória, </a:t>
            </a:r>
            <a:r>
              <a:rPr sz="2200" spc="-10" dirty="0">
                <a:latin typeface="Calibri"/>
                <a:cs typeface="Calibri"/>
              </a:rPr>
              <a:t>energia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Des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fi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36332" y="476884"/>
            <a:ext cx="1799971" cy="1799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25623" y="6088329"/>
            <a:ext cx="62407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10" dirty="0">
                <a:latin typeface="Calibri"/>
                <a:cs typeface="Calibri"/>
              </a:rPr>
              <a:t>Fonte</a:t>
            </a:r>
            <a:r>
              <a:rPr sz="1800" spc="-10" dirty="0">
                <a:latin typeface="Calibri"/>
                <a:cs typeface="Calibri"/>
              </a:rPr>
              <a:t>: </a:t>
            </a:r>
            <a:r>
              <a:rPr sz="1800" spc="-5" dirty="0">
                <a:latin typeface="Calibri"/>
                <a:cs typeface="Calibri"/>
              </a:rPr>
              <a:t>Al-Fuqaha </a:t>
            </a:r>
            <a:r>
              <a:rPr sz="1800" i="1" spc="-5" dirty="0">
                <a:latin typeface="Calibri"/>
                <a:cs typeface="Calibri"/>
              </a:rPr>
              <a:t>et al. </a:t>
            </a:r>
            <a:r>
              <a:rPr sz="1800" spc="-5" dirty="0">
                <a:latin typeface="Calibri"/>
                <a:cs typeface="Calibri"/>
              </a:rPr>
              <a:t>(2015), Díaz </a:t>
            </a:r>
            <a:r>
              <a:rPr sz="1800" i="1" spc="-5" dirty="0">
                <a:latin typeface="Calibri"/>
                <a:cs typeface="Calibri"/>
              </a:rPr>
              <a:t>et al. </a:t>
            </a:r>
            <a:r>
              <a:rPr sz="1800" spc="-5" dirty="0">
                <a:latin typeface="Calibri"/>
                <a:cs typeface="Calibri"/>
              </a:rPr>
              <a:t>(2016), </a:t>
            </a:r>
            <a:r>
              <a:rPr sz="1800" spc="-15" dirty="0">
                <a:latin typeface="Calibri"/>
                <a:cs typeface="Calibri"/>
              </a:rPr>
              <a:t>Botta </a:t>
            </a:r>
            <a:r>
              <a:rPr sz="1800" i="1" spc="-5" dirty="0">
                <a:latin typeface="Calibri"/>
                <a:cs typeface="Calibri"/>
              </a:rPr>
              <a:t>et al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(2017)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78418" y="6490208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libri"/>
                <a:cs typeface="Calibri"/>
              </a:rPr>
              <a:t>35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30440"/>
            <a:ext cx="9144000" cy="1168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95827" y="1540763"/>
            <a:ext cx="2830068" cy="640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0001" y="1412760"/>
            <a:ext cx="8424545" cy="1080135"/>
          </a:xfrm>
          <a:custGeom>
            <a:avLst/>
            <a:gdLst/>
            <a:ahLst/>
            <a:cxnLst/>
            <a:rect l="l" t="t" r="r" b="b"/>
            <a:pathLst>
              <a:path w="8424545" h="1080135">
                <a:moveTo>
                  <a:pt x="0" y="1079995"/>
                </a:moveTo>
                <a:lnTo>
                  <a:pt x="8423998" y="1079995"/>
                </a:lnTo>
                <a:lnTo>
                  <a:pt x="8423998" y="0"/>
                </a:lnTo>
                <a:lnTo>
                  <a:pt x="0" y="0"/>
                </a:lnTo>
                <a:lnTo>
                  <a:pt x="0" y="1079995"/>
                </a:lnTo>
                <a:close/>
              </a:path>
            </a:pathLst>
          </a:custGeom>
          <a:solidFill>
            <a:srgbClr val="0970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0001" y="1704212"/>
            <a:ext cx="8424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432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Oportunidades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0" y="1412760"/>
            <a:ext cx="720090" cy="1080135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303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90"/>
              </a:spcBef>
            </a:pP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39036" y="2664603"/>
            <a:ext cx="4024352" cy="3988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893" y="559054"/>
            <a:ext cx="71755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000000"/>
                </a:solidFill>
              </a:rPr>
              <a:t>Gestão </a:t>
            </a:r>
            <a:r>
              <a:rPr sz="2800" spc="-5" dirty="0">
                <a:solidFill>
                  <a:srgbClr val="000000"/>
                </a:solidFill>
              </a:rPr>
              <a:t>de </a:t>
            </a:r>
            <a:r>
              <a:rPr sz="2800" spc="-10" dirty="0">
                <a:solidFill>
                  <a:srgbClr val="000000"/>
                </a:solidFill>
              </a:rPr>
              <a:t>Consumo </a:t>
            </a:r>
            <a:r>
              <a:rPr sz="2800" spc="-5" dirty="0">
                <a:solidFill>
                  <a:srgbClr val="000000"/>
                </a:solidFill>
              </a:rPr>
              <a:t>de </a:t>
            </a:r>
            <a:r>
              <a:rPr sz="2800" spc="-10" dirty="0">
                <a:solidFill>
                  <a:srgbClr val="000000"/>
                </a:solidFill>
              </a:rPr>
              <a:t>Energia em </a:t>
            </a:r>
            <a:r>
              <a:rPr sz="2800" spc="-5" dirty="0">
                <a:solidFill>
                  <a:srgbClr val="000000"/>
                </a:solidFill>
              </a:rPr>
              <a:t>Salas de</a:t>
            </a:r>
            <a:r>
              <a:rPr sz="2800" spc="15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Aula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483739" y="3501021"/>
            <a:ext cx="3839972" cy="2879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18050" y="1196721"/>
            <a:ext cx="4014724" cy="2879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514" y="1196721"/>
            <a:ext cx="3719829" cy="2879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16243" y="5016385"/>
            <a:ext cx="2161263" cy="500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3185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Oport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idades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45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893" y="559054"/>
            <a:ext cx="3512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0000"/>
                </a:solidFill>
              </a:rPr>
              <a:t>Enflux </a:t>
            </a:r>
            <a:r>
              <a:rPr sz="2800" spc="-20" dirty="0">
                <a:solidFill>
                  <a:srgbClr val="000000"/>
                </a:solidFill>
              </a:rPr>
              <a:t>Exercise</a:t>
            </a:r>
            <a:r>
              <a:rPr sz="2800" spc="-3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Clothing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71094" y="5610250"/>
            <a:ext cx="871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Fonte:</a:t>
            </a:r>
            <a:r>
              <a:rPr sz="1800" b="1" spc="24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http</a:t>
            </a:r>
            <a:r>
              <a:rPr sz="1800" spc="-15" dirty="0">
                <a:latin typeface="Calibri"/>
                <a:cs typeface="Calibri"/>
                <a:hlinkClick r:id="rId2"/>
              </a:rPr>
              <a:t>s://w</a:t>
            </a:r>
            <a:r>
              <a:rPr sz="1800" spc="-15" dirty="0">
                <a:latin typeface="Calibri"/>
                <a:cs typeface="Calibri"/>
              </a:rPr>
              <a:t>ww</a:t>
            </a:r>
            <a:r>
              <a:rPr sz="1800" spc="-15" dirty="0">
                <a:latin typeface="Calibri"/>
                <a:cs typeface="Calibri"/>
                <a:hlinkClick r:id="rId2"/>
              </a:rPr>
              <a:t>.ki</a:t>
            </a:r>
            <a:r>
              <a:rPr sz="1800" spc="-15" dirty="0">
                <a:latin typeface="Calibri"/>
                <a:cs typeface="Calibri"/>
              </a:rPr>
              <a:t>ck</a:t>
            </a:r>
            <a:r>
              <a:rPr sz="1800" spc="-15" dirty="0">
                <a:latin typeface="Calibri"/>
                <a:cs typeface="Calibri"/>
                <a:hlinkClick r:id="rId2"/>
              </a:rPr>
              <a:t>starter.com/projects/1850884998/enflux-smart-clothing-3d-workout-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t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ac</a:t>
            </a:r>
            <a:r>
              <a:rPr sz="1800" spc="-10" dirty="0">
                <a:latin typeface="Calibri"/>
                <a:cs typeface="Calibri"/>
              </a:rPr>
              <a:t>k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-an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orm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9960" y="1221105"/>
            <a:ext cx="7244080" cy="4080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3185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Oport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idades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46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3185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Oport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idades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9201" y="908773"/>
            <a:ext cx="8405622" cy="5040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47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893" y="559054"/>
            <a:ext cx="7926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000000"/>
                </a:solidFill>
              </a:rPr>
              <a:t>Transmissão </a:t>
            </a:r>
            <a:r>
              <a:rPr sz="2800" spc="-5" dirty="0">
                <a:solidFill>
                  <a:srgbClr val="000000"/>
                </a:solidFill>
              </a:rPr>
              <a:t>de </a:t>
            </a:r>
            <a:r>
              <a:rPr sz="2800" spc="-10" dirty="0">
                <a:solidFill>
                  <a:srgbClr val="000000"/>
                </a:solidFill>
              </a:rPr>
              <a:t>Dados </a:t>
            </a:r>
            <a:r>
              <a:rPr sz="2800" spc="-20" dirty="0">
                <a:solidFill>
                  <a:srgbClr val="000000"/>
                </a:solidFill>
              </a:rPr>
              <a:t>para </a:t>
            </a:r>
            <a:r>
              <a:rPr sz="2800" spc="-25" dirty="0">
                <a:solidFill>
                  <a:srgbClr val="000000"/>
                </a:solidFill>
              </a:rPr>
              <a:t>Atendimento</a:t>
            </a:r>
            <a:r>
              <a:rPr sz="2800" spc="170" dirty="0">
                <a:solidFill>
                  <a:srgbClr val="000000"/>
                </a:solidFill>
              </a:rPr>
              <a:t> </a:t>
            </a:r>
            <a:r>
              <a:rPr sz="2800" spc="-15" dirty="0">
                <a:solidFill>
                  <a:srgbClr val="000000"/>
                </a:solidFill>
              </a:rPr>
              <a:t>Emergencial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825868" y="5733250"/>
            <a:ext cx="2161263" cy="500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3185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Oport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idades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1529" y="1573022"/>
            <a:ext cx="7005128" cy="3792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48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7505" y="1268760"/>
            <a:ext cx="8729548" cy="5328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1254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8251" y="398936"/>
            <a:ext cx="28714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Uma </a:t>
            </a:r>
            <a:r>
              <a:rPr spc="-20" dirty="0"/>
              <a:t>nova</a:t>
            </a:r>
            <a:r>
              <a:rPr spc="-110" dirty="0"/>
              <a:t> </a:t>
            </a:r>
            <a:r>
              <a:rPr dirty="0"/>
              <a:t>onda?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95934" y="3687488"/>
            <a:ext cx="366395" cy="25323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USD $ 15</a:t>
            </a:r>
            <a:r>
              <a:rPr sz="2400" b="1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trilhões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68632" y="6564503"/>
            <a:ext cx="1492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Calibri"/>
                <a:cs typeface="Calibri"/>
              </a:rPr>
              <a:t>Morgan</a:t>
            </a:r>
            <a:r>
              <a:rPr sz="1800" i="1" spc="-70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Stanley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4929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3185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Oport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idades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23694" y="395820"/>
            <a:ext cx="4894580" cy="5545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5853176"/>
            <a:ext cx="268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Fonte: </a:t>
            </a:r>
            <a:r>
              <a:rPr sz="1800" spc="-45" dirty="0">
                <a:latin typeface="Calibri"/>
                <a:cs typeface="Calibri"/>
              </a:rPr>
              <a:t>Yu </a:t>
            </a:r>
            <a:r>
              <a:rPr sz="1800" spc="-5" dirty="0">
                <a:latin typeface="Calibri"/>
                <a:cs typeface="Calibri"/>
              </a:rPr>
              <a:t>Zheng </a:t>
            </a:r>
            <a:r>
              <a:rPr sz="1800" i="1" spc="-5" dirty="0">
                <a:latin typeface="Calibri"/>
                <a:cs typeface="Calibri"/>
              </a:rPr>
              <a:t>et al.</a:t>
            </a:r>
            <a:r>
              <a:rPr sz="1800" i="1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(2014)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49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3185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Oport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idades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320" y="569468"/>
            <a:ext cx="9019648" cy="4947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5824524"/>
            <a:ext cx="2346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Fonte: </a:t>
            </a:r>
            <a:r>
              <a:rPr sz="1800" spc="-15" dirty="0">
                <a:latin typeface="Calibri"/>
                <a:cs typeface="Calibri"/>
              </a:rPr>
              <a:t>Botta </a:t>
            </a:r>
            <a:r>
              <a:rPr sz="1800" i="1" spc="-5" dirty="0">
                <a:latin typeface="Calibri"/>
                <a:cs typeface="Calibri"/>
              </a:rPr>
              <a:t>et al.</a:t>
            </a:r>
            <a:r>
              <a:rPr sz="1800" i="1" spc="-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(2016)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50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3185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Oport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idades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8675" y="1808988"/>
            <a:ext cx="3738879" cy="3240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08116" y="1833498"/>
            <a:ext cx="3190875" cy="3190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687061" y="3178251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51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3185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Oport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idades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43735" y="404622"/>
            <a:ext cx="5256530" cy="2548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1394" y="4048429"/>
            <a:ext cx="3600830" cy="2381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11044" y="2719831"/>
            <a:ext cx="400367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9850" algn="ctr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Wearables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Quality of </a:t>
            </a:r>
            <a:r>
              <a:rPr sz="2800" spc="-10" dirty="0">
                <a:latin typeface="Calibri"/>
                <a:cs typeface="Calibri"/>
              </a:rPr>
              <a:t>Experience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(QoE)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52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53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3185" algn="r">
              <a:lnSpc>
                <a:spcPct val="100000"/>
              </a:lnSpc>
              <a:spcBef>
                <a:spcPts val="14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Oport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idades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720090" cy="332740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0893" y="559054"/>
            <a:ext cx="6176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0000"/>
                </a:solidFill>
              </a:rPr>
              <a:t>Onde </a:t>
            </a:r>
            <a:r>
              <a:rPr sz="2800" spc="-15" dirty="0">
                <a:solidFill>
                  <a:srgbClr val="000000"/>
                </a:solidFill>
              </a:rPr>
              <a:t>procurar </a:t>
            </a:r>
            <a:r>
              <a:rPr sz="2800" spc="-10" dirty="0">
                <a:solidFill>
                  <a:srgbClr val="000000"/>
                </a:solidFill>
              </a:rPr>
              <a:t>mais </a:t>
            </a:r>
            <a:r>
              <a:rPr sz="2800" spc="-15" dirty="0">
                <a:solidFill>
                  <a:srgbClr val="000000"/>
                </a:solidFill>
              </a:rPr>
              <a:t>conteúdos </a:t>
            </a:r>
            <a:r>
              <a:rPr sz="2800" spc="-10" dirty="0">
                <a:solidFill>
                  <a:srgbClr val="000000"/>
                </a:solidFill>
              </a:rPr>
              <a:t>sobre</a:t>
            </a:r>
            <a:r>
              <a:rPr sz="2800" spc="9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IoT?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240893" y="1500962"/>
            <a:ext cx="8578215" cy="375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Simpósio </a:t>
            </a:r>
            <a:r>
              <a:rPr sz="2400" spc="-10" dirty="0">
                <a:latin typeface="Calibri"/>
                <a:cs typeface="Calibri"/>
              </a:rPr>
              <a:t>Brasileiro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Redes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Computadores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Distribuídos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(SBRC)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ACM Special </a:t>
            </a:r>
            <a:r>
              <a:rPr sz="2400" spc="-15" dirty="0">
                <a:latin typeface="Calibri"/>
                <a:cs typeface="Calibri"/>
              </a:rPr>
              <a:t>Interest </a:t>
            </a:r>
            <a:r>
              <a:rPr sz="2400" spc="-10" dirty="0">
                <a:latin typeface="Calibri"/>
                <a:cs typeface="Calibri"/>
              </a:rPr>
              <a:t>Group on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10" dirty="0">
                <a:latin typeface="Calibri"/>
                <a:cs typeface="Calibri"/>
              </a:rPr>
              <a:t>Communications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(SIGCOMM)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"/>
            </a:pPr>
            <a:endParaRPr sz="35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IEEE </a:t>
            </a:r>
            <a:r>
              <a:rPr sz="2400" spc="-10" dirty="0">
                <a:latin typeface="Calibri"/>
                <a:cs typeface="Calibri"/>
              </a:rPr>
              <a:t>International </a:t>
            </a:r>
            <a:r>
              <a:rPr sz="2400" spc="-15" dirty="0">
                <a:latin typeface="Calibri"/>
                <a:cs typeface="Calibri"/>
              </a:rPr>
              <a:t>Conference </a:t>
            </a:r>
            <a:r>
              <a:rPr sz="2400" spc="-5" dirty="0">
                <a:latin typeface="Calibri"/>
                <a:cs typeface="Calibri"/>
              </a:rPr>
              <a:t>on Computer </a:t>
            </a:r>
            <a:r>
              <a:rPr sz="2400" spc="-10" dirty="0">
                <a:latin typeface="Calibri"/>
                <a:cs typeface="Calibri"/>
              </a:rPr>
              <a:t>Communications </a:t>
            </a:r>
            <a:r>
              <a:rPr sz="2400" spc="-5" dirty="0">
                <a:latin typeface="Calibri"/>
                <a:cs typeface="Calibri"/>
              </a:rPr>
              <a:t>(IEEE  </a:t>
            </a:r>
            <a:r>
              <a:rPr sz="2400" spc="-10" dirty="0">
                <a:latin typeface="Calibri"/>
                <a:cs typeface="Calibri"/>
              </a:rPr>
              <a:t>INFOCOM)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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IEEE </a:t>
            </a:r>
            <a:r>
              <a:rPr sz="2400" spc="-10" dirty="0">
                <a:latin typeface="Calibri"/>
                <a:cs typeface="Calibri"/>
              </a:rPr>
              <a:t>Internet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Things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Journal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893" y="565150"/>
            <a:ext cx="8595995" cy="5391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355600" algn="l"/>
              </a:tabLst>
            </a:pPr>
            <a:r>
              <a:rPr sz="2000" spc="5" dirty="0">
                <a:latin typeface="Calibri"/>
                <a:cs typeface="Calibri"/>
              </a:rPr>
              <a:t>A. </a:t>
            </a:r>
            <a:r>
              <a:rPr sz="2000" spc="-10" dirty="0">
                <a:latin typeface="Calibri"/>
                <a:cs typeface="Calibri"/>
              </a:rPr>
              <a:t>Botta et </a:t>
            </a:r>
            <a:r>
              <a:rPr sz="2000" dirty="0">
                <a:latin typeface="Calibri"/>
                <a:cs typeface="Calibri"/>
              </a:rPr>
              <a:t>al. </a:t>
            </a:r>
            <a:r>
              <a:rPr sz="2000" b="1" spc="-15" dirty="0">
                <a:latin typeface="Calibri"/>
                <a:cs typeface="Calibri"/>
              </a:rPr>
              <a:t>Integration </a:t>
            </a:r>
            <a:r>
              <a:rPr sz="2000" b="1" dirty="0">
                <a:latin typeface="Calibri"/>
                <a:cs typeface="Calibri"/>
              </a:rPr>
              <a:t>of </a:t>
            </a:r>
            <a:r>
              <a:rPr sz="2000" b="1" spc="-5" dirty="0">
                <a:latin typeface="Calibri"/>
                <a:cs typeface="Calibri"/>
              </a:rPr>
              <a:t>Cloud </a:t>
            </a:r>
            <a:r>
              <a:rPr sz="2000" b="1" dirty="0">
                <a:latin typeface="Calibri"/>
                <a:cs typeface="Calibri"/>
              </a:rPr>
              <a:t>computing and </a:t>
            </a:r>
            <a:r>
              <a:rPr sz="2000" b="1" spc="-10" dirty="0">
                <a:latin typeface="Calibri"/>
                <a:cs typeface="Calibri"/>
              </a:rPr>
              <a:t>Internet </a:t>
            </a:r>
            <a:r>
              <a:rPr sz="2000" b="1" dirty="0">
                <a:latin typeface="Calibri"/>
                <a:cs typeface="Calibri"/>
              </a:rPr>
              <a:t>of </a:t>
            </a:r>
            <a:r>
              <a:rPr sz="2000" b="1" spc="-5" dirty="0">
                <a:latin typeface="Calibri"/>
                <a:cs typeface="Calibri"/>
              </a:rPr>
              <a:t>Things: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survey.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Future </a:t>
            </a:r>
            <a:r>
              <a:rPr sz="2000" spc="-10" dirty="0">
                <a:latin typeface="Calibri"/>
                <a:cs typeface="Calibri"/>
              </a:rPr>
              <a:t>Generation </a:t>
            </a:r>
            <a:r>
              <a:rPr sz="2000" spc="-5" dirty="0">
                <a:latin typeface="Calibri"/>
                <a:cs typeface="Calibri"/>
              </a:rPr>
              <a:t>Computer </a:t>
            </a:r>
            <a:r>
              <a:rPr sz="2000" spc="-15" dirty="0">
                <a:latin typeface="Calibri"/>
                <a:cs typeface="Calibri"/>
              </a:rPr>
              <a:t>Systems </a:t>
            </a:r>
            <a:r>
              <a:rPr sz="2000" dirty="0">
                <a:latin typeface="Calibri"/>
                <a:cs typeface="Calibri"/>
              </a:rPr>
              <a:t>56 (2016)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684–700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000" spc="5" dirty="0">
                <a:latin typeface="Calibri"/>
                <a:cs typeface="Calibri"/>
              </a:rPr>
              <a:t>A. </a:t>
            </a:r>
            <a:r>
              <a:rPr sz="2000" spc="-10" dirty="0">
                <a:latin typeface="Calibri"/>
                <a:cs typeface="Calibri"/>
              </a:rPr>
              <a:t>Botta </a:t>
            </a:r>
            <a:r>
              <a:rPr sz="2000" spc="-5" dirty="0">
                <a:latin typeface="Calibri"/>
                <a:cs typeface="Calibri"/>
              </a:rPr>
              <a:t>et al. </a:t>
            </a:r>
            <a:r>
              <a:rPr sz="2000" b="1" spc="-15" dirty="0">
                <a:latin typeface="Calibri"/>
                <a:cs typeface="Calibri"/>
              </a:rPr>
              <a:t>Integration </a:t>
            </a:r>
            <a:r>
              <a:rPr sz="2000" b="1" dirty="0">
                <a:latin typeface="Calibri"/>
                <a:cs typeface="Calibri"/>
              </a:rPr>
              <a:t>of Cloud computing and </a:t>
            </a:r>
            <a:r>
              <a:rPr sz="2000" b="1" spc="-10" dirty="0">
                <a:latin typeface="Calibri"/>
                <a:cs typeface="Calibri"/>
              </a:rPr>
              <a:t>Internet </a:t>
            </a:r>
            <a:r>
              <a:rPr sz="2000" b="1" dirty="0">
                <a:latin typeface="Calibri"/>
                <a:cs typeface="Calibri"/>
              </a:rPr>
              <a:t>of </a:t>
            </a:r>
            <a:r>
              <a:rPr sz="2000" b="1" spc="-5" dirty="0">
                <a:latin typeface="Calibri"/>
                <a:cs typeface="Calibri"/>
              </a:rPr>
              <a:t>Things: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survey.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Future </a:t>
            </a:r>
            <a:r>
              <a:rPr sz="2000" spc="-10" dirty="0">
                <a:latin typeface="Calibri"/>
                <a:cs typeface="Calibri"/>
              </a:rPr>
              <a:t>Generation </a:t>
            </a:r>
            <a:r>
              <a:rPr sz="2000" spc="-5" dirty="0">
                <a:latin typeface="Calibri"/>
                <a:cs typeface="Calibri"/>
              </a:rPr>
              <a:t>Computer </a:t>
            </a:r>
            <a:r>
              <a:rPr sz="2000" spc="-15" dirty="0">
                <a:latin typeface="Calibri"/>
                <a:cs typeface="Calibri"/>
              </a:rPr>
              <a:t>Systems </a:t>
            </a:r>
            <a:r>
              <a:rPr sz="2000" dirty="0">
                <a:latin typeface="Calibri"/>
                <a:cs typeface="Calibri"/>
              </a:rPr>
              <a:t>56 (2016)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684–700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marR="371475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Ala Al-Fuqaha </a:t>
            </a:r>
            <a:r>
              <a:rPr sz="2000" spc="-10" dirty="0">
                <a:latin typeface="Calibri"/>
                <a:cs typeface="Calibri"/>
              </a:rPr>
              <a:t>et </a:t>
            </a:r>
            <a:r>
              <a:rPr sz="2000" dirty="0">
                <a:latin typeface="Calibri"/>
                <a:cs typeface="Calibri"/>
              </a:rPr>
              <a:t>al. </a:t>
            </a:r>
            <a:r>
              <a:rPr sz="2000" b="1" spc="-10" dirty="0">
                <a:latin typeface="Calibri"/>
                <a:cs typeface="Calibri"/>
              </a:rPr>
              <a:t>Internet </a:t>
            </a:r>
            <a:r>
              <a:rPr sz="2000" b="1" dirty="0">
                <a:latin typeface="Calibri"/>
                <a:cs typeface="Calibri"/>
              </a:rPr>
              <a:t>of </a:t>
            </a:r>
            <a:r>
              <a:rPr sz="2000" b="1" spc="-5" dirty="0">
                <a:latin typeface="Calibri"/>
                <a:cs typeface="Calibri"/>
              </a:rPr>
              <a:t>Things: </a:t>
            </a:r>
            <a:r>
              <a:rPr sz="2000" b="1" dirty="0">
                <a:latin typeface="Calibri"/>
                <a:cs typeface="Calibri"/>
              </a:rPr>
              <a:t>A </a:t>
            </a:r>
            <a:r>
              <a:rPr sz="2000" b="1" spc="-5" dirty="0">
                <a:latin typeface="Calibri"/>
                <a:cs typeface="Calibri"/>
              </a:rPr>
              <a:t>Survey </a:t>
            </a:r>
            <a:r>
              <a:rPr sz="2000" b="1" dirty="0">
                <a:latin typeface="Calibri"/>
                <a:cs typeface="Calibri"/>
              </a:rPr>
              <a:t>on Enabling </a:t>
            </a:r>
            <a:r>
              <a:rPr sz="2000" b="1" spc="-15" dirty="0">
                <a:latin typeface="Calibri"/>
                <a:cs typeface="Calibri"/>
              </a:rPr>
              <a:t>Technologies,  </a:t>
            </a:r>
            <a:r>
              <a:rPr sz="2000" b="1" spc="-10" dirty="0">
                <a:latin typeface="Calibri"/>
                <a:cs typeface="Calibri"/>
              </a:rPr>
              <a:t>Protocols, </a:t>
            </a:r>
            <a:r>
              <a:rPr sz="2000" b="1" dirty="0">
                <a:latin typeface="Calibri"/>
                <a:cs typeface="Calibri"/>
              </a:rPr>
              <a:t>and </a:t>
            </a:r>
            <a:r>
              <a:rPr sz="2000" b="1" spc="-5" dirty="0">
                <a:latin typeface="Calibri"/>
                <a:cs typeface="Calibri"/>
              </a:rPr>
              <a:t>Applications</a:t>
            </a:r>
            <a:r>
              <a:rPr sz="2000" spc="-5" dirty="0">
                <a:latin typeface="Calibri"/>
                <a:cs typeface="Calibri"/>
              </a:rPr>
              <a:t>. </a:t>
            </a:r>
            <a:r>
              <a:rPr sz="2000" dirty="0">
                <a:latin typeface="Calibri"/>
                <a:cs typeface="Calibri"/>
              </a:rPr>
              <a:t>IEEE </a:t>
            </a:r>
            <a:r>
              <a:rPr sz="2000" spc="-15" dirty="0">
                <a:latin typeface="Calibri"/>
                <a:cs typeface="Calibri"/>
              </a:rPr>
              <a:t>COMMUNICATION </a:t>
            </a:r>
            <a:r>
              <a:rPr sz="2000" spc="-10" dirty="0">
                <a:latin typeface="Calibri"/>
                <a:cs typeface="Calibri"/>
              </a:rPr>
              <a:t>SURVEYS </a:t>
            </a:r>
            <a:r>
              <a:rPr sz="2000" dirty="0">
                <a:latin typeface="Calibri"/>
                <a:cs typeface="Calibri"/>
              </a:rPr>
              <a:t>&amp; </a:t>
            </a:r>
            <a:r>
              <a:rPr sz="2000" spc="-10" dirty="0">
                <a:latin typeface="Calibri"/>
                <a:cs typeface="Calibri"/>
              </a:rPr>
              <a:t>TUTORIALS,  VOL. </a:t>
            </a:r>
            <a:r>
              <a:rPr sz="2000" dirty="0">
                <a:latin typeface="Calibri"/>
                <a:cs typeface="Calibri"/>
              </a:rPr>
              <a:t>17, </a:t>
            </a:r>
            <a:r>
              <a:rPr sz="2000" spc="-5" dirty="0">
                <a:latin typeface="Calibri"/>
                <a:cs typeface="Calibri"/>
              </a:rPr>
              <a:t>NO. </a:t>
            </a:r>
            <a:r>
              <a:rPr sz="2000" dirty="0">
                <a:latin typeface="Calibri"/>
                <a:cs typeface="Calibri"/>
              </a:rPr>
              <a:t>4, </a:t>
            </a:r>
            <a:r>
              <a:rPr sz="2000" spc="-10" dirty="0">
                <a:latin typeface="Calibri"/>
                <a:cs typeface="Calibri"/>
              </a:rPr>
              <a:t>FOURTH </a:t>
            </a:r>
            <a:r>
              <a:rPr sz="2000" spc="-15" dirty="0">
                <a:latin typeface="Calibri"/>
                <a:cs typeface="Calibri"/>
              </a:rPr>
              <a:t>QUARTER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2015.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"/>
            </a:pPr>
            <a:endParaRPr sz="2900">
              <a:latin typeface="Times New Roman"/>
              <a:cs typeface="Times New Roman"/>
            </a:endParaRPr>
          </a:p>
          <a:p>
            <a:pPr marL="355600" marR="388620" indent="-342900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B. </a:t>
            </a:r>
            <a:r>
              <a:rPr sz="2000" spc="-130" dirty="0">
                <a:latin typeface="Calibri"/>
                <a:cs typeface="Calibri"/>
              </a:rPr>
              <a:t>P. </a:t>
            </a:r>
            <a:r>
              <a:rPr sz="2000" spc="-10" dirty="0">
                <a:latin typeface="Calibri"/>
                <a:cs typeface="Calibri"/>
              </a:rPr>
              <a:t>Santos et </a:t>
            </a:r>
            <a:r>
              <a:rPr sz="2000" dirty="0">
                <a:latin typeface="Calibri"/>
                <a:cs typeface="Calibri"/>
              </a:rPr>
              <a:t>al. </a:t>
            </a:r>
            <a:r>
              <a:rPr sz="2000" b="1" spc="-10" dirty="0">
                <a:latin typeface="Calibri"/>
                <a:cs typeface="Calibri"/>
              </a:rPr>
              <a:t>Internet </a:t>
            </a:r>
            <a:r>
              <a:rPr sz="2000" b="1" dirty="0">
                <a:latin typeface="Calibri"/>
                <a:cs typeface="Calibri"/>
              </a:rPr>
              <a:t>das </a:t>
            </a:r>
            <a:r>
              <a:rPr sz="2000" b="1" spc="-5" dirty="0">
                <a:latin typeface="Calibri"/>
                <a:cs typeface="Calibri"/>
              </a:rPr>
              <a:t>Coisas: </a:t>
            </a:r>
            <a:r>
              <a:rPr sz="2000" b="1" dirty="0">
                <a:latin typeface="Calibri"/>
                <a:cs typeface="Calibri"/>
              </a:rPr>
              <a:t>da </a:t>
            </a:r>
            <a:r>
              <a:rPr sz="2000" b="1" spc="-30" dirty="0">
                <a:latin typeface="Calibri"/>
                <a:cs typeface="Calibri"/>
              </a:rPr>
              <a:t>Teoria </a:t>
            </a:r>
            <a:r>
              <a:rPr sz="2000" b="1" dirty="0">
                <a:latin typeface="Calibri"/>
                <a:cs typeface="Calibri"/>
              </a:rPr>
              <a:t>à </a:t>
            </a:r>
            <a:r>
              <a:rPr sz="2000" b="1" spc="-15" dirty="0">
                <a:latin typeface="Calibri"/>
                <a:cs typeface="Calibri"/>
              </a:rPr>
              <a:t>Prática</a:t>
            </a:r>
            <a:r>
              <a:rPr sz="2000" spc="-15" dirty="0">
                <a:latin typeface="Calibri"/>
                <a:cs typeface="Calibri"/>
              </a:rPr>
              <a:t>. </a:t>
            </a:r>
            <a:r>
              <a:rPr sz="2000" dirty="0">
                <a:latin typeface="Calibri"/>
                <a:cs typeface="Calibri"/>
              </a:rPr>
              <a:t>Anais do </a:t>
            </a:r>
            <a:r>
              <a:rPr sz="2000" spc="-5" dirty="0">
                <a:latin typeface="Calibri"/>
                <a:cs typeface="Calibri"/>
              </a:rPr>
              <a:t>Simpósio  </a:t>
            </a:r>
            <a:r>
              <a:rPr sz="2000" spc="-10" dirty="0">
                <a:latin typeface="Calibri"/>
                <a:cs typeface="Calibri"/>
              </a:rPr>
              <a:t>Brasileiro </a:t>
            </a:r>
            <a:r>
              <a:rPr sz="2000" spc="-5" dirty="0">
                <a:latin typeface="Calibri"/>
                <a:cs typeface="Calibri"/>
              </a:rPr>
              <a:t>de Redes de Computadores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10" dirty="0">
                <a:latin typeface="Calibri"/>
                <a:cs typeface="Calibri"/>
              </a:rPr>
              <a:t>Sistemas </a:t>
            </a:r>
            <a:r>
              <a:rPr sz="2000" spc="-5" dirty="0">
                <a:latin typeface="Calibri"/>
                <a:cs typeface="Calibri"/>
              </a:rPr>
              <a:t>Distribuídos (SBRC)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2016.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"/>
            </a:pPr>
            <a:endParaRPr sz="29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000" spc="-95" dirty="0">
                <a:latin typeface="Calibri"/>
                <a:cs typeface="Calibri"/>
              </a:rPr>
              <a:t>F. </a:t>
            </a:r>
            <a:r>
              <a:rPr sz="2000" dirty="0">
                <a:latin typeface="Calibri"/>
                <a:cs typeface="Calibri"/>
              </a:rPr>
              <a:t>M. </a:t>
            </a:r>
            <a:r>
              <a:rPr sz="2000" spc="-10" dirty="0">
                <a:latin typeface="Calibri"/>
                <a:cs typeface="Calibri"/>
              </a:rPr>
              <a:t>Barreto et </a:t>
            </a:r>
            <a:r>
              <a:rPr sz="2000" dirty="0">
                <a:latin typeface="Calibri"/>
                <a:cs typeface="Calibri"/>
              </a:rPr>
              <a:t>al. </a:t>
            </a:r>
            <a:r>
              <a:rPr sz="2000" b="1" spc="-5" dirty="0">
                <a:latin typeface="Calibri"/>
                <a:cs typeface="Calibri"/>
              </a:rPr>
              <a:t>CoAP-CTX: Extensão Sensível </a:t>
            </a:r>
            <a:r>
              <a:rPr sz="2000" b="1" dirty="0">
                <a:latin typeface="Calibri"/>
                <a:cs typeface="Calibri"/>
              </a:rPr>
              <a:t>ao </a:t>
            </a:r>
            <a:r>
              <a:rPr sz="2000" b="1" spc="-15" dirty="0">
                <a:latin typeface="Calibri"/>
                <a:cs typeface="Calibri"/>
              </a:rPr>
              <a:t>Contexto para </a:t>
            </a:r>
            <a:r>
              <a:rPr sz="2000" b="1" spc="-5" dirty="0">
                <a:latin typeface="Calibri"/>
                <a:cs typeface="Calibri"/>
              </a:rPr>
              <a:t>Descoberta 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-5" dirty="0">
                <a:latin typeface="Calibri"/>
                <a:cs typeface="Calibri"/>
              </a:rPr>
              <a:t>Objetos </a:t>
            </a:r>
            <a:r>
              <a:rPr sz="2000" b="1" spc="-15" dirty="0">
                <a:latin typeface="Calibri"/>
                <a:cs typeface="Calibri"/>
              </a:rPr>
              <a:t>Inteligentes </a:t>
            </a:r>
            <a:r>
              <a:rPr sz="2000" b="1" dirty="0">
                <a:latin typeface="Calibri"/>
                <a:cs typeface="Calibri"/>
              </a:rPr>
              <a:t>em </a:t>
            </a:r>
            <a:r>
              <a:rPr sz="2000" b="1" spc="-10" dirty="0">
                <a:latin typeface="Calibri"/>
                <a:cs typeface="Calibri"/>
              </a:rPr>
              <a:t>Internet </a:t>
            </a:r>
            <a:r>
              <a:rPr sz="2000" b="1" dirty="0">
                <a:latin typeface="Calibri"/>
                <a:cs typeface="Calibri"/>
              </a:rPr>
              <a:t>das </a:t>
            </a:r>
            <a:r>
              <a:rPr sz="2000" b="1" spc="-5" dirty="0">
                <a:latin typeface="Calibri"/>
                <a:cs typeface="Calibri"/>
              </a:rPr>
              <a:t>Coisas. </a:t>
            </a:r>
            <a:r>
              <a:rPr sz="2000" dirty="0">
                <a:latin typeface="Calibri"/>
                <a:cs typeface="Calibri"/>
              </a:rPr>
              <a:t>Anais do </a:t>
            </a:r>
            <a:r>
              <a:rPr sz="2000" spc="-5" dirty="0">
                <a:latin typeface="Calibri"/>
                <a:cs typeface="Calibri"/>
              </a:rPr>
              <a:t>Simpósio </a:t>
            </a:r>
            <a:r>
              <a:rPr sz="2000" spc="-10" dirty="0">
                <a:latin typeface="Calibri"/>
                <a:cs typeface="Calibri"/>
              </a:rPr>
              <a:t>Brasileiro </a:t>
            </a:r>
            <a:r>
              <a:rPr sz="2000" spc="-5" dirty="0">
                <a:latin typeface="Calibri"/>
                <a:cs typeface="Calibri"/>
              </a:rPr>
              <a:t>de  Redes de Computadores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10" dirty="0">
                <a:latin typeface="Calibri"/>
                <a:cs typeface="Calibri"/>
              </a:rPr>
              <a:t>Sistemas </a:t>
            </a:r>
            <a:r>
              <a:rPr sz="2000" spc="-5" dirty="0">
                <a:latin typeface="Calibri"/>
                <a:cs typeface="Calibri"/>
              </a:rPr>
              <a:t>Distribuídos (SBRC)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2017.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3820" algn="r">
              <a:lnSpc>
                <a:spcPct val="100000"/>
              </a:lnSpc>
              <a:spcBef>
                <a:spcPts val="140"/>
              </a:spcBef>
            </a:pP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ênci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720090" cy="332740"/>
          </a:xfrm>
          <a:custGeom>
            <a:avLst/>
            <a:gdLst/>
            <a:ahLst/>
            <a:cxnLst/>
            <a:rect l="l" t="t" r="r" b="b"/>
            <a:pathLst>
              <a:path w="720090" h="332740">
                <a:moveTo>
                  <a:pt x="0" y="332613"/>
                </a:moveTo>
                <a:lnTo>
                  <a:pt x="720001" y="332613"/>
                </a:lnTo>
                <a:lnTo>
                  <a:pt x="720001" y="0"/>
                </a:lnTo>
                <a:lnTo>
                  <a:pt x="0" y="0"/>
                </a:lnTo>
                <a:lnTo>
                  <a:pt x="0" y="332613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56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893" y="565150"/>
            <a:ext cx="8606790" cy="4355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46685" indent="-34290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Francisco H. </a:t>
            </a:r>
            <a:r>
              <a:rPr sz="2000" dirty="0">
                <a:latin typeface="Calibri"/>
                <a:cs typeface="Calibri"/>
              </a:rPr>
              <a:t>M. B. </a:t>
            </a:r>
            <a:r>
              <a:rPr sz="2000" spc="-5" dirty="0">
                <a:latin typeface="Calibri"/>
                <a:cs typeface="Calibri"/>
              </a:rPr>
              <a:t>Lima </a:t>
            </a:r>
            <a:r>
              <a:rPr sz="2000" spc="-10" dirty="0">
                <a:latin typeface="Calibri"/>
                <a:cs typeface="Calibri"/>
              </a:rPr>
              <a:t>et </a:t>
            </a:r>
            <a:r>
              <a:rPr sz="2000" dirty="0">
                <a:latin typeface="Calibri"/>
                <a:cs typeface="Calibri"/>
              </a:rPr>
              <a:t>al. </a:t>
            </a:r>
            <a:r>
              <a:rPr sz="2000" b="1" spc="-10" dirty="0">
                <a:latin typeface="Calibri"/>
                <a:cs typeface="Calibri"/>
              </a:rPr>
              <a:t>Pingo </a:t>
            </a:r>
            <a:r>
              <a:rPr sz="2000" b="1" dirty="0">
                <a:latin typeface="Calibri"/>
                <a:cs typeface="Calibri"/>
              </a:rPr>
              <a:t>d´água: ICMP </a:t>
            </a:r>
            <a:r>
              <a:rPr sz="2000" b="1" spc="-15" dirty="0">
                <a:latin typeface="Calibri"/>
                <a:cs typeface="Calibri"/>
              </a:rPr>
              <a:t>para </a:t>
            </a:r>
            <a:r>
              <a:rPr sz="2000" b="1" spc="-10" dirty="0">
                <a:latin typeface="Calibri"/>
                <a:cs typeface="Calibri"/>
              </a:rPr>
              <a:t>Internet </a:t>
            </a:r>
            <a:r>
              <a:rPr sz="2000" b="1" dirty="0">
                <a:latin typeface="Calibri"/>
                <a:cs typeface="Calibri"/>
              </a:rPr>
              <a:t>das </a:t>
            </a:r>
            <a:r>
              <a:rPr sz="2000" b="1" spc="-5" dirty="0">
                <a:latin typeface="Calibri"/>
                <a:cs typeface="Calibri"/>
              </a:rPr>
              <a:t>Coisas  Aquáticas. </a:t>
            </a:r>
            <a:r>
              <a:rPr sz="2000" dirty="0">
                <a:latin typeface="Calibri"/>
                <a:cs typeface="Calibri"/>
              </a:rPr>
              <a:t>Anais do </a:t>
            </a:r>
            <a:r>
              <a:rPr sz="2000" spc="-5" dirty="0">
                <a:latin typeface="Calibri"/>
                <a:cs typeface="Calibri"/>
              </a:rPr>
              <a:t>Simpósio </a:t>
            </a:r>
            <a:r>
              <a:rPr sz="2000" spc="-10" dirty="0">
                <a:latin typeface="Calibri"/>
                <a:cs typeface="Calibri"/>
              </a:rPr>
              <a:t>Brasileiro </a:t>
            </a:r>
            <a:r>
              <a:rPr sz="2000" spc="-5" dirty="0">
                <a:latin typeface="Calibri"/>
                <a:cs typeface="Calibri"/>
              </a:rPr>
              <a:t>de Redes de Computadores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10" dirty="0">
                <a:latin typeface="Calibri"/>
                <a:cs typeface="Calibri"/>
              </a:rPr>
              <a:t>Sistemas  </a:t>
            </a:r>
            <a:r>
              <a:rPr sz="2000" spc="-5" dirty="0">
                <a:latin typeface="Calibri"/>
                <a:cs typeface="Calibri"/>
              </a:rPr>
              <a:t>Distribuídos (SBRC)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2017.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"/>
            </a:pPr>
            <a:endParaRPr sz="2900">
              <a:latin typeface="Times New Roman"/>
              <a:cs typeface="Times New Roman"/>
            </a:endParaRPr>
          </a:p>
          <a:p>
            <a:pPr marL="355600" marR="142240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J. </a:t>
            </a:r>
            <a:r>
              <a:rPr sz="2000" dirty="0">
                <a:latin typeface="Calibri"/>
                <a:cs typeface="Calibri"/>
              </a:rPr>
              <a:t>Gubbi </a:t>
            </a:r>
            <a:r>
              <a:rPr sz="2000" spc="-10" dirty="0">
                <a:latin typeface="Calibri"/>
                <a:cs typeface="Calibri"/>
              </a:rPr>
              <a:t>et </a:t>
            </a:r>
            <a:r>
              <a:rPr sz="2000" dirty="0">
                <a:latin typeface="Calibri"/>
                <a:cs typeface="Calibri"/>
              </a:rPr>
              <a:t>al. </a:t>
            </a:r>
            <a:r>
              <a:rPr sz="2000" b="1" spc="-10" dirty="0">
                <a:latin typeface="Calibri"/>
                <a:cs typeface="Calibri"/>
              </a:rPr>
              <a:t>Internet </a:t>
            </a:r>
            <a:r>
              <a:rPr sz="2000" b="1" dirty="0">
                <a:latin typeface="Calibri"/>
                <a:cs typeface="Calibri"/>
              </a:rPr>
              <a:t>of </a:t>
            </a:r>
            <a:r>
              <a:rPr sz="2000" b="1" spc="-5" dirty="0">
                <a:latin typeface="Calibri"/>
                <a:cs typeface="Calibri"/>
              </a:rPr>
              <a:t>Things </a:t>
            </a:r>
            <a:r>
              <a:rPr sz="2000" b="1" dirty="0">
                <a:latin typeface="Calibri"/>
                <a:cs typeface="Calibri"/>
              </a:rPr>
              <a:t>(IoT): A </a:t>
            </a:r>
            <a:r>
              <a:rPr sz="2000" b="1" spc="-5" dirty="0">
                <a:latin typeface="Calibri"/>
                <a:cs typeface="Calibri"/>
              </a:rPr>
              <a:t>vision, </a:t>
            </a:r>
            <a:r>
              <a:rPr sz="2000" b="1" spc="-10" dirty="0">
                <a:latin typeface="Calibri"/>
                <a:cs typeface="Calibri"/>
              </a:rPr>
              <a:t>architectural </a:t>
            </a:r>
            <a:r>
              <a:rPr sz="2000" b="1" spc="-5" dirty="0">
                <a:latin typeface="Calibri"/>
                <a:cs typeface="Calibri"/>
              </a:rPr>
              <a:t>elements, </a:t>
            </a:r>
            <a:r>
              <a:rPr sz="2000" b="1" dirty="0">
                <a:latin typeface="Calibri"/>
                <a:cs typeface="Calibri"/>
              </a:rPr>
              <a:t>and  </a:t>
            </a:r>
            <a:r>
              <a:rPr sz="2000" b="1" spc="-5" dirty="0">
                <a:latin typeface="Calibri"/>
                <a:cs typeface="Calibri"/>
              </a:rPr>
              <a:t>future directions. </a:t>
            </a:r>
            <a:r>
              <a:rPr sz="2000" spc="-5" dirty="0">
                <a:latin typeface="Calibri"/>
                <a:cs typeface="Calibri"/>
              </a:rPr>
              <a:t>Future </a:t>
            </a:r>
            <a:r>
              <a:rPr sz="2000" spc="-10" dirty="0">
                <a:latin typeface="Calibri"/>
                <a:cs typeface="Calibri"/>
              </a:rPr>
              <a:t>Generation </a:t>
            </a:r>
            <a:r>
              <a:rPr sz="2000" spc="-5" dirty="0">
                <a:latin typeface="Calibri"/>
                <a:cs typeface="Calibri"/>
              </a:rPr>
              <a:t>Computer </a:t>
            </a:r>
            <a:r>
              <a:rPr sz="2000" spc="-15" dirty="0">
                <a:latin typeface="Calibri"/>
                <a:cs typeface="Calibri"/>
              </a:rPr>
              <a:t>Systems </a:t>
            </a:r>
            <a:r>
              <a:rPr sz="2000" dirty="0">
                <a:latin typeface="Calibri"/>
                <a:cs typeface="Calibri"/>
              </a:rPr>
              <a:t>29 (2013)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1645–1660.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"/>
            </a:pPr>
            <a:endParaRPr sz="29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M. </a:t>
            </a:r>
            <a:r>
              <a:rPr sz="2000" spc="-5" dirty="0">
                <a:latin typeface="Calibri"/>
                <a:cs typeface="Calibri"/>
              </a:rPr>
              <a:t>Díaz </a:t>
            </a:r>
            <a:r>
              <a:rPr sz="2000" spc="-10" dirty="0">
                <a:latin typeface="Calibri"/>
                <a:cs typeface="Calibri"/>
              </a:rPr>
              <a:t>et </a:t>
            </a:r>
            <a:r>
              <a:rPr sz="2000" dirty="0">
                <a:latin typeface="Calibri"/>
                <a:cs typeface="Calibri"/>
              </a:rPr>
              <a:t>al. </a:t>
            </a:r>
            <a:r>
              <a:rPr sz="2000" b="1" spc="-10" dirty="0">
                <a:latin typeface="Calibri"/>
                <a:cs typeface="Calibri"/>
              </a:rPr>
              <a:t>State-of-the-art, </a:t>
            </a:r>
            <a:r>
              <a:rPr sz="2000" b="1" spc="-5" dirty="0">
                <a:latin typeface="Calibri"/>
                <a:cs typeface="Calibri"/>
              </a:rPr>
              <a:t>challenges, </a:t>
            </a:r>
            <a:r>
              <a:rPr sz="2000" b="1" dirty="0">
                <a:latin typeface="Calibri"/>
                <a:cs typeface="Calibri"/>
              </a:rPr>
              <a:t>and open issues in the </a:t>
            </a:r>
            <a:r>
              <a:rPr sz="2000" b="1" spc="-15" dirty="0">
                <a:latin typeface="Calibri"/>
                <a:cs typeface="Calibri"/>
              </a:rPr>
              <a:t>integration </a:t>
            </a:r>
            <a:r>
              <a:rPr sz="2000" b="1" dirty="0">
                <a:latin typeface="Calibri"/>
                <a:cs typeface="Calibri"/>
              </a:rPr>
              <a:t>of  </a:t>
            </a:r>
            <a:r>
              <a:rPr sz="2000" b="1" spc="-10" dirty="0">
                <a:latin typeface="Calibri"/>
                <a:cs typeface="Calibri"/>
              </a:rPr>
              <a:t>Internet </a:t>
            </a:r>
            <a:r>
              <a:rPr sz="2000" b="1" dirty="0">
                <a:latin typeface="Calibri"/>
                <a:cs typeface="Calibri"/>
              </a:rPr>
              <a:t>of things and </a:t>
            </a:r>
            <a:r>
              <a:rPr sz="2000" b="1" spc="-5" dirty="0">
                <a:latin typeface="Calibri"/>
                <a:cs typeface="Calibri"/>
              </a:rPr>
              <a:t>cloud </a:t>
            </a:r>
            <a:r>
              <a:rPr sz="2000" b="1" dirty="0">
                <a:latin typeface="Calibri"/>
                <a:cs typeface="Calibri"/>
              </a:rPr>
              <a:t>computing. </a:t>
            </a:r>
            <a:r>
              <a:rPr sz="2000" dirty="0">
                <a:latin typeface="Calibri"/>
                <a:cs typeface="Calibri"/>
              </a:rPr>
              <a:t>Journal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Network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Computer  Applications </a:t>
            </a:r>
            <a:r>
              <a:rPr sz="2000" dirty="0">
                <a:latin typeface="Calibri"/>
                <a:cs typeface="Calibri"/>
              </a:rPr>
              <a:t>67 (2016)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99–117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"/>
            </a:pPr>
            <a:endParaRPr sz="2900">
              <a:latin typeface="Times New Roman"/>
              <a:cs typeface="Times New Roman"/>
            </a:endParaRPr>
          </a:p>
          <a:p>
            <a:pPr marL="355600" marR="321310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M.C. </a:t>
            </a:r>
            <a:r>
              <a:rPr sz="2000" spc="-5" dirty="0">
                <a:latin typeface="Calibri"/>
                <a:cs typeface="Calibri"/>
              </a:rPr>
              <a:t>Domingo. </a:t>
            </a:r>
            <a:r>
              <a:rPr sz="2000" b="1" dirty="0">
                <a:latin typeface="Calibri"/>
                <a:cs typeface="Calibri"/>
              </a:rPr>
              <a:t>An </a:t>
            </a:r>
            <a:r>
              <a:rPr sz="2000" b="1" spc="-5" dirty="0">
                <a:latin typeface="Calibri"/>
                <a:cs typeface="Calibri"/>
              </a:rPr>
              <a:t>overview </a:t>
            </a:r>
            <a:r>
              <a:rPr sz="2000" b="1" dirty="0">
                <a:latin typeface="Calibri"/>
                <a:cs typeface="Calibri"/>
              </a:rPr>
              <a:t>of the </a:t>
            </a:r>
            <a:r>
              <a:rPr sz="2000" b="1" spc="-10" dirty="0">
                <a:latin typeface="Calibri"/>
                <a:cs typeface="Calibri"/>
              </a:rPr>
              <a:t>internet </a:t>
            </a:r>
            <a:r>
              <a:rPr sz="2000" b="1" dirty="0">
                <a:latin typeface="Calibri"/>
                <a:cs typeface="Calibri"/>
              </a:rPr>
              <a:t>of </a:t>
            </a:r>
            <a:r>
              <a:rPr sz="2000" b="1" spc="-10" dirty="0">
                <a:latin typeface="Calibri"/>
                <a:cs typeface="Calibri"/>
              </a:rPr>
              <a:t>underwater </a:t>
            </a:r>
            <a:r>
              <a:rPr sz="2000" b="1" dirty="0">
                <a:latin typeface="Calibri"/>
                <a:cs typeface="Calibri"/>
              </a:rPr>
              <a:t>things. </a:t>
            </a:r>
            <a:r>
              <a:rPr sz="2000" dirty="0">
                <a:latin typeface="Calibri"/>
                <a:cs typeface="Calibri"/>
              </a:rPr>
              <a:t>Journal </a:t>
            </a:r>
            <a:r>
              <a:rPr sz="2000" spc="-5" dirty="0">
                <a:latin typeface="Calibri"/>
                <a:cs typeface="Calibri"/>
              </a:rPr>
              <a:t>of  </a:t>
            </a:r>
            <a:r>
              <a:rPr sz="2000" spc="-10" dirty="0">
                <a:latin typeface="Calibri"/>
                <a:cs typeface="Calibri"/>
              </a:rPr>
              <a:t>Network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Computer Applications </a:t>
            </a:r>
            <a:r>
              <a:rPr sz="2000" dirty="0">
                <a:latin typeface="Calibri"/>
                <a:cs typeface="Calibri"/>
              </a:rPr>
              <a:t>35 (2012)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1879–1890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3820" algn="r">
              <a:lnSpc>
                <a:spcPct val="100000"/>
              </a:lnSpc>
              <a:spcBef>
                <a:spcPts val="140"/>
              </a:spcBef>
            </a:pP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ênci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720090" cy="332740"/>
          </a:xfrm>
          <a:custGeom>
            <a:avLst/>
            <a:gdLst/>
            <a:ahLst/>
            <a:cxnLst/>
            <a:rect l="l" t="t" r="r" b="b"/>
            <a:pathLst>
              <a:path w="720090" h="332740">
                <a:moveTo>
                  <a:pt x="0" y="332613"/>
                </a:moveTo>
                <a:lnTo>
                  <a:pt x="720001" y="332613"/>
                </a:lnTo>
                <a:lnTo>
                  <a:pt x="720001" y="0"/>
                </a:lnTo>
                <a:lnTo>
                  <a:pt x="0" y="0"/>
                </a:lnTo>
                <a:lnTo>
                  <a:pt x="0" y="332613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57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893" y="565150"/>
            <a:ext cx="8561705" cy="3318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98425" indent="-34290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S. </a:t>
            </a:r>
            <a:r>
              <a:rPr sz="2000" spc="-15" dirty="0">
                <a:latin typeface="Calibri"/>
                <a:cs typeface="Calibri"/>
              </a:rPr>
              <a:t>Devarakonda, </a:t>
            </a:r>
            <a:r>
              <a:rPr sz="2000" spc="-130" dirty="0">
                <a:latin typeface="Calibri"/>
                <a:cs typeface="Calibri"/>
              </a:rPr>
              <a:t>P. </a:t>
            </a:r>
            <a:r>
              <a:rPr sz="2000" spc="-5" dirty="0">
                <a:latin typeface="Calibri"/>
                <a:cs typeface="Calibri"/>
              </a:rPr>
              <a:t>Sevusu, H. Liu, </a:t>
            </a:r>
            <a:r>
              <a:rPr sz="2000" spc="5" dirty="0">
                <a:latin typeface="Calibri"/>
                <a:cs typeface="Calibri"/>
              </a:rPr>
              <a:t>R. </a:t>
            </a:r>
            <a:r>
              <a:rPr sz="2000" spc="-5" dirty="0">
                <a:latin typeface="Calibri"/>
                <a:cs typeface="Calibri"/>
              </a:rPr>
              <a:t>Liu, L. Iftode, </a:t>
            </a:r>
            <a:r>
              <a:rPr sz="2000" dirty="0">
                <a:latin typeface="Calibri"/>
                <a:cs typeface="Calibri"/>
              </a:rPr>
              <a:t>and B. </a:t>
            </a:r>
            <a:r>
              <a:rPr sz="2000" spc="-5" dirty="0">
                <a:latin typeface="Calibri"/>
                <a:cs typeface="Calibri"/>
              </a:rPr>
              <a:t>Nath. </a:t>
            </a:r>
            <a:r>
              <a:rPr sz="2000" dirty="0">
                <a:latin typeface="Calibri"/>
                <a:cs typeface="Calibri"/>
              </a:rPr>
              <a:t>2013. </a:t>
            </a:r>
            <a:r>
              <a:rPr sz="2000" b="1" spc="-5" dirty="0">
                <a:latin typeface="Calibri"/>
                <a:cs typeface="Calibri"/>
              </a:rPr>
              <a:t>Real-time  air </a:t>
            </a:r>
            <a:r>
              <a:rPr sz="2000" b="1" dirty="0">
                <a:latin typeface="Calibri"/>
                <a:cs typeface="Calibri"/>
              </a:rPr>
              <a:t>quality </a:t>
            </a:r>
            <a:r>
              <a:rPr sz="2000" b="1" spc="-5" dirty="0">
                <a:latin typeface="Calibri"/>
                <a:cs typeface="Calibri"/>
              </a:rPr>
              <a:t>monitoring through </a:t>
            </a:r>
            <a:r>
              <a:rPr sz="2000" b="1" dirty="0">
                <a:latin typeface="Calibri"/>
                <a:cs typeface="Calibri"/>
              </a:rPr>
              <a:t>mobile sensing in </a:t>
            </a:r>
            <a:r>
              <a:rPr sz="2000" b="1" spc="-5" dirty="0">
                <a:latin typeface="Calibri"/>
                <a:cs typeface="Calibri"/>
              </a:rPr>
              <a:t>metropolitan </a:t>
            </a:r>
            <a:r>
              <a:rPr sz="2000" b="1" spc="-10" dirty="0">
                <a:latin typeface="Calibri"/>
                <a:cs typeface="Calibri"/>
              </a:rPr>
              <a:t>areas. </a:t>
            </a:r>
            <a:r>
              <a:rPr sz="2000" dirty="0">
                <a:latin typeface="Calibri"/>
                <a:cs typeface="Calibri"/>
              </a:rPr>
              <a:t>In  </a:t>
            </a:r>
            <a:r>
              <a:rPr sz="2000" spc="-10" dirty="0">
                <a:latin typeface="Calibri"/>
                <a:cs typeface="Calibri"/>
              </a:rPr>
              <a:t>Proceeding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2nd </a:t>
            </a:r>
            <a:r>
              <a:rPr sz="2000" spc="-5" dirty="0">
                <a:latin typeface="Calibri"/>
                <a:cs typeface="Calibri"/>
              </a:rPr>
              <a:t>ACM SIGKDD International </a:t>
            </a:r>
            <a:r>
              <a:rPr sz="2000" spc="-15" dirty="0">
                <a:latin typeface="Calibri"/>
                <a:cs typeface="Calibri"/>
              </a:rPr>
              <a:t>Workshop </a:t>
            </a:r>
            <a:r>
              <a:rPr sz="2000" spc="-5" dirty="0">
                <a:latin typeface="Calibri"/>
                <a:cs typeface="Calibri"/>
              </a:rPr>
              <a:t>on </a:t>
            </a:r>
            <a:r>
              <a:rPr sz="2000" dirty="0">
                <a:latin typeface="Calibri"/>
                <a:cs typeface="Calibri"/>
              </a:rPr>
              <a:t>Urban  </a:t>
            </a:r>
            <a:r>
              <a:rPr sz="2000" spc="-5" dirty="0">
                <a:latin typeface="Calibri"/>
                <a:cs typeface="Calibri"/>
              </a:rPr>
              <a:t>Computing.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ACM.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"/>
            </a:pPr>
            <a:endParaRPr sz="2900">
              <a:latin typeface="Times New Roman"/>
              <a:cs typeface="Times New Roman"/>
            </a:endParaRPr>
          </a:p>
          <a:p>
            <a:pPr marL="355600" marR="103505" indent="-342900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2000" spc="-120" dirty="0">
                <a:latin typeface="Calibri"/>
                <a:cs typeface="Calibri"/>
              </a:rPr>
              <a:t>Y. </a:t>
            </a:r>
            <a:r>
              <a:rPr sz="2000" spc="-5" dirty="0">
                <a:latin typeface="Calibri"/>
                <a:cs typeface="Calibri"/>
              </a:rPr>
              <a:t>Chen, H. </a:t>
            </a:r>
            <a:r>
              <a:rPr sz="2000" dirty="0">
                <a:latin typeface="Calibri"/>
                <a:cs typeface="Calibri"/>
              </a:rPr>
              <a:t>Hu. </a:t>
            </a:r>
            <a:r>
              <a:rPr sz="2000" b="1" spc="-10" dirty="0">
                <a:latin typeface="Calibri"/>
                <a:cs typeface="Calibri"/>
              </a:rPr>
              <a:t>Internet </a:t>
            </a:r>
            <a:r>
              <a:rPr sz="2000" b="1" dirty="0">
                <a:latin typeface="Calibri"/>
                <a:cs typeface="Calibri"/>
              </a:rPr>
              <a:t>of </a:t>
            </a:r>
            <a:r>
              <a:rPr sz="2000" b="1" spc="-15" dirty="0">
                <a:latin typeface="Calibri"/>
                <a:cs typeface="Calibri"/>
              </a:rPr>
              <a:t>intelligent </a:t>
            </a:r>
            <a:r>
              <a:rPr sz="2000" b="1" dirty="0">
                <a:latin typeface="Calibri"/>
                <a:cs typeface="Calibri"/>
              </a:rPr>
              <a:t>things and </a:t>
            </a:r>
            <a:r>
              <a:rPr sz="2000" b="1" spc="-5" dirty="0">
                <a:latin typeface="Calibri"/>
                <a:cs typeface="Calibri"/>
              </a:rPr>
              <a:t>robot </a:t>
            </a:r>
            <a:r>
              <a:rPr sz="2000" b="1" dirty="0">
                <a:latin typeface="Calibri"/>
                <a:cs typeface="Calibri"/>
              </a:rPr>
              <a:t>as a </a:t>
            </a:r>
            <a:r>
              <a:rPr sz="2000" b="1" spc="-5" dirty="0">
                <a:latin typeface="Calibri"/>
                <a:cs typeface="Calibri"/>
              </a:rPr>
              <a:t>service. </a:t>
            </a:r>
            <a:r>
              <a:rPr sz="2000" spc="-5" dirty="0">
                <a:latin typeface="Calibri"/>
                <a:cs typeface="Calibri"/>
              </a:rPr>
              <a:t>Simulation  Modelling Practice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Theory </a:t>
            </a:r>
            <a:r>
              <a:rPr sz="2000" dirty="0">
                <a:latin typeface="Calibri"/>
                <a:cs typeface="Calibri"/>
              </a:rPr>
              <a:t>34 (2013)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159–171.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"/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355600" algn="l"/>
              </a:tabLst>
            </a:pPr>
            <a:r>
              <a:rPr sz="2000" spc="-55" dirty="0">
                <a:latin typeface="Calibri"/>
                <a:cs typeface="Calibri"/>
              </a:rPr>
              <a:t>Yu </a:t>
            </a:r>
            <a:r>
              <a:rPr sz="2000" spc="-5" dirty="0">
                <a:latin typeface="Calibri"/>
                <a:cs typeface="Calibri"/>
              </a:rPr>
              <a:t>Zheng </a:t>
            </a:r>
            <a:r>
              <a:rPr sz="2000" spc="-10" dirty="0">
                <a:latin typeface="Calibri"/>
                <a:cs typeface="Calibri"/>
              </a:rPr>
              <a:t>et </a:t>
            </a:r>
            <a:r>
              <a:rPr sz="2000" dirty="0">
                <a:latin typeface="Calibri"/>
                <a:cs typeface="Calibri"/>
              </a:rPr>
              <a:t>al. </a:t>
            </a:r>
            <a:r>
              <a:rPr sz="2000" b="1" dirty="0">
                <a:latin typeface="Calibri"/>
                <a:cs typeface="Calibri"/>
              </a:rPr>
              <a:t>Urban Computing: </a:t>
            </a:r>
            <a:r>
              <a:rPr sz="2000" b="1" spc="-5" dirty="0">
                <a:latin typeface="Calibri"/>
                <a:cs typeface="Calibri"/>
              </a:rPr>
              <a:t>Concepts, </a:t>
            </a:r>
            <a:r>
              <a:rPr sz="2000" b="1" dirty="0">
                <a:latin typeface="Calibri"/>
                <a:cs typeface="Calibri"/>
              </a:rPr>
              <a:t>Methodologies, and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Applications.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ACM </a:t>
            </a:r>
            <a:r>
              <a:rPr sz="2000" spc="-30" dirty="0">
                <a:latin typeface="Calibri"/>
                <a:cs typeface="Calibri"/>
              </a:rPr>
              <a:t>Trans. </a:t>
            </a:r>
            <a:r>
              <a:rPr sz="2000" spc="-10" dirty="0">
                <a:latin typeface="Calibri"/>
                <a:cs typeface="Calibri"/>
              </a:rPr>
              <a:t>Intell. </a:t>
            </a:r>
            <a:r>
              <a:rPr sz="2000" spc="-15" dirty="0">
                <a:latin typeface="Calibri"/>
                <a:cs typeface="Calibri"/>
              </a:rPr>
              <a:t>Syst. </a:t>
            </a:r>
            <a:r>
              <a:rPr sz="2000" spc="-25" dirty="0">
                <a:latin typeface="Calibri"/>
                <a:cs typeface="Calibri"/>
              </a:rPr>
              <a:t>Technol. </a:t>
            </a:r>
            <a:r>
              <a:rPr sz="2000" dirty="0">
                <a:latin typeface="Calibri"/>
                <a:cs typeface="Calibri"/>
              </a:rPr>
              <a:t>5, 3, Article 38 </a:t>
            </a:r>
            <a:r>
              <a:rPr sz="2000" spc="-5" dirty="0">
                <a:latin typeface="Calibri"/>
                <a:cs typeface="Calibri"/>
              </a:rPr>
              <a:t>(September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2014)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001" y="0"/>
            <a:ext cx="8424545" cy="332740"/>
          </a:xfrm>
          <a:prstGeom prst="rect">
            <a:avLst/>
          </a:prstGeom>
          <a:solidFill>
            <a:srgbClr val="09706F"/>
          </a:solidFill>
        </p:spPr>
        <p:txBody>
          <a:bodyPr vert="horz" wrap="square" lIns="0" tIns="17780" rIns="0" bIns="0" rtlCol="0">
            <a:spAutoFit/>
          </a:bodyPr>
          <a:lstStyle/>
          <a:p>
            <a:pPr marR="83820" algn="r">
              <a:lnSpc>
                <a:spcPct val="100000"/>
              </a:lnSpc>
              <a:spcBef>
                <a:spcPts val="140"/>
              </a:spcBef>
            </a:pP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ênci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720090" cy="332740"/>
          </a:xfrm>
          <a:custGeom>
            <a:avLst/>
            <a:gdLst/>
            <a:ahLst/>
            <a:cxnLst/>
            <a:rect l="l" t="t" r="r" b="b"/>
            <a:pathLst>
              <a:path w="720090" h="332740">
                <a:moveTo>
                  <a:pt x="0" y="332613"/>
                </a:moveTo>
                <a:lnTo>
                  <a:pt x="720001" y="332613"/>
                </a:lnTo>
                <a:lnTo>
                  <a:pt x="720001" y="0"/>
                </a:lnTo>
                <a:lnTo>
                  <a:pt x="0" y="0"/>
                </a:lnTo>
                <a:lnTo>
                  <a:pt x="0" y="332613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Internet </a:t>
            </a:r>
            <a:r>
              <a:rPr dirty="0"/>
              <a:t>das </a:t>
            </a:r>
            <a:r>
              <a:rPr spc="-5" dirty="0"/>
              <a:t>Coisas: Desafios </a:t>
            </a:r>
            <a:r>
              <a:rPr dirty="0"/>
              <a:t>e</a:t>
            </a:r>
            <a:r>
              <a:rPr spc="-55" dirty="0"/>
              <a:t> </a:t>
            </a:r>
            <a:r>
              <a:rPr dirty="0"/>
              <a:t>Oportunidades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#sbrc2017</a:t>
            </a:r>
            <a:r>
              <a:rPr spc="-55" dirty="0"/>
              <a:t> </a:t>
            </a:r>
            <a:r>
              <a:rPr spc="-5" dirty="0"/>
              <a:t>#wocces017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dirty="0"/>
              <a:t>58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795" y="1820606"/>
            <a:ext cx="3712845" cy="39839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065" marR="34290" indent="3810" algn="ctr">
              <a:lnSpc>
                <a:spcPts val="3460"/>
              </a:lnSpc>
              <a:spcBef>
                <a:spcPts val="535"/>
              </a:spcBef>
            </a:pPr>
            <a:r>
              <a:rPr sz="3200" spc="-20" dirty="0">
                <a:latin typeface="Calibri"/>
                <a:cs typeface="Calibri"/>
              </a:rPr>
              <a:t>“O </a:t>
            </a:r>
            <a:r>
              <a:rPr sz="3200" spc="-5" dirty="0">
                <a:latin typeface="Calibri"/>
                <a:cs typeface="Calibri"/>
              </a:rPr>
              <a:t>uso de </a:t>
            </a:r>
            <a:r>
              <a:rPr sz="3200" dirty="0">
                <a:latin typeface="Calibri"/>
                <a:cs typeface="Calibri"/>
              </a:rPr>
              <a:t>IoT </a:t>
            </a:r>
            <a:r>
              <a:rPr sz="3200" spc="-15" dirty="0">
                <a:latin typeface="Calibri"/>
                <a:cs typeface="Calibri"/>
              </a:rPr>
              <a:t>poderá  </a:t>
            </a:r>
            <a:r>
              <a:rPr sz="3200" spc="-5" dirty="0">
                <a:latin typeface="Calibri"/>
                <a:cs typeface="Calibri"/>
              </a:rPr>
              <a:t>ser um </a:t>
            </a:r>
            <a:r>
              <a:rPr sz="3200" spc="-15" dirty="0">
                <a:latin typeface="Calibri"/>
                <a:cs typeface="Calibri"/>
              </a:rPr>
              <a:t>instrumento  </a:t>
            </a:r>
            <a:r>
              <a:rPr sz="3200" spc="-20" dirty="0">
                <a:latin typeface="Calibri"/>
                <a:cs typeface="Calibri"/>
              </a:rPr>
              <a:t>para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10" dirty="0">
                <a:latin typeface="Calibri"/>
                <a:cs typeface="Calibri"/>
              </a:rPr>
              <a:t>implantação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  políticas públicas que  se </a:t>
            </a:r>
            <a:r>
              <a:rPr sz="3200" spc="-20" dirty="0">
                <a:latin typeface="Calibri"/>
                <a:cs typeface="Calibri"/>
              </a:rPr>
              <a:t>traduzam </a:t>
            </a:r>
            <a:r>
              <a:rPr sz="3200" dirty="0">
                <a:latin typeface="Calibri"/>
                <a:cs typeface="Calibri"/>
              </a:rPr>
              <a:t>em  </a:t>
            </a:r>
            <a:r>
              <a:rPr sz="3200" b="1" spc="-10" dirty="0">
                <a:latin typeface="Calibri"/>
                <a:cs typeface="Calibri"/>
              </a:rPr>
              <a:t>significativos  </a:t>
            </a:r>
            <a:r>
              <a:rPr sz="3200" b="1" spc="-5" dirty="0">
                <a:latin typeface="Calibri"/>
                <a:cs typeface="Calibri"/>
              </a:rPr>
              <a:t>benefícios </a:t>
            </a:r>
            <a:r>
              <a:rPr sz="3200" b="1" spc="-20" dirty="0">
                <a:latin typeface="Calibri"/>
                <a:cs typeface="Calibri"/>
              </a:rPr>
              <a:t>para </a:t>
            </a:r>
            <a:r>
              <a:rPr sz="3200" b="1" dirty="0">
                <a:latin typeface="Calibri"/>
                <a:cs typeface="Calibri"/>
              </a:rPr>
              <a:t>a  </a:t>
            </a:r>
            <a:r>
              <a:rPr sz="3200" b="1" spc="-50" dirty="0">
                <a:latin typeface="Calibri"/>
                <a:cs typeface="Calibri"/>
              </a:rPr>
              <a:t>população</a:t>
            </a:r>
            <a:r>
              <a:rPr sz="3200" spc="-50" dirty="0">
                <a:latin typeface="Calibri"/>
                <a:cs typeface="Calibri"/>
              </a:rPr>
              <a:t>.”</a:t>
            </a:r>
            <a:endParaRPr sz="3200">
              <a:latin typeface="Calibri"/>
              <a:cs typeface="Calibri"/>
            </a:endParaRPr>
          </a:p>
          <a:p>
            <a:pPr marL="2071370">
              <a:lnSpc>
                <a:spcPct val="100000"/>
              </a:lnSpc>
              <a:spcBef>
                <a:spcPts val="650"/>
              </a:spcBef>
            </a:pPr>
            <a:r>
              <a:rPr sz="2000" i="1" spc="-10" dirty="0">
                <a:latin typeface="Calibri"/>
                <a:cs typeface="Calibri"/>
              </a:rPr>
              <a:t>Forum </a:t>
            </a:r>
            <a:r>
              <a:rPr sz="2000" i="1" spc="-5" dirty="0">
                <a:latin typeface="Calibri"/>
                <a:cs typeface="Calibri"/>
              </a:rPr>
              <a:t>Iot</a:t>
            </a:r>
            <a:r>
              <a:rPr sz="2000" i="1" spc="-50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Brasil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32647" y="2132855"/>
            <a:ext cx="4608512" cy="345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1254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8251" y="398936"/>
            <a:ext cx="41338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Onde </a:t>
            </a:r>
            <a:r>
              <a:rPr spc="-10" dirty="0"/>
              <a:t>queremos</a:t>
            </a:r>
            <a:r>
              <a:rPr spc="-80" dirty="0"/>
              <a:t> </a:t>
            </a:r>
            <a:r>
              <a:rPr spc="-10" dirty="0"/>
              <a:t>chegar?</a:t>
            </a:r>
          </a:p>
        </p:txBody>
      </p:sp>
    </p:spTree>
    <p:extLst>
      <p:ext uri="{BB962C8B-B14F-4D97-AF65-F5344CB8AC3E}">
        <p14:creationId xmlns:p14="http://schemas.microsoft.com/office/powerpoint/2010/main" val="2128302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254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251" y="398936"/>
            <a:ext cx="18167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Motivação</a:t>
            </a:r>
          </a:p>
        </p:txBody>
      </p:sp>
      <p:sp>
        <p:nvSpPr>
          <p:cNvPr id="4" name="object 4"/>
          <p:cNvSpPr/>
          <p:nvPr/>
        </p:nvSpPr>
        <p:spPr>
          <a:xfrm>
            <a:off x="427583" y="1340764"/>
            <a:ext cx="4022090" cy="1703070"/>
          </a:xfrm>
          <a:custGeom>
            <a:avLst/>
            <a:gdLst/>
            <a:ahLst/>
            <a:cxnLst/>
            <a:rect l="l" t="t" r="r" b="b"/>
            <a:pathLst>
              <a:path w="4022090" h="1703070">
                <a:moveTo>
                  <a:pt x="0" y="0"/>
                </a:moveTo>
                <a:lnTo>
                  <a:pt x="4021683" y="0"/>
                </a:lnTo>
                <a:lnTo>
                  <a:pt x="4021683" y="1702968"/>
                </a:lnTo>
                <a:lnTo>
                  <a:pt x="0" y="1702968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7583" y="1340764"/>
            <a:ext cx="4022090" cy="1703070"/>
          </a:xfrm>
          <a:custGeom>
            <a:avLst/>
            <a:gdLst/>
            <a:ahLst/>
            <a:cxnLst/>
            <a:rect l="l" t="t" r="r" b="b"/>
            <a:pathLst>
              <a:path w="4022090" h="1703070">
                <a:moveTo>
                  <a:pt x="0" y="0"/>
                </a:moveTo>
                <a:lnTo>
                  <a:pt x="4021683" y="0"/>
                </a:lnTo>
                <a:lnTo>
                  <a:pt x="4021683" y="1702968"/>
                </a:lnTo>
                <a:lnTo>
                  <a:pt x="0" y="170296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7583" y="1464798"/>
            <a:ext cx="4022090" cy="13792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8140" marR="351155" indent="-635" algn="ctr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Internet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das Coisas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está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mudando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mundo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 a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maneira como</a:t>
            </a:r>
            <a:r>
              <a:rPr sz="24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interagimos  com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94732" y="1340764"/>
            <a:ext cx="4022090" cy="1703070"/>
          </a:xfrm>
          <a:custGeom>
            <a:avLst/>
            <a:gdLst/>
            <a:ahLst/>
            <a:cxnLst/>
            <a:rect l="l" t="t" r="r" b="b"/>
            <a:pathLst>
              <a:path w="4022090" h="1703070">
                <a:moveTo>
                  <a:pt x="0" y="0"/>
                </a:moveTo>
                <a:lnTo>
                  <a:pt x="4021683" y="0"/>
                </a:lnTo>
                <a:lnTo>
                  <a:pt x="4021683" y="1702968"/>
                </a:lnTo>
                <a:lnTo>
                  <a:pt x="0" y="1702968"/>
                </a:lnTo>
                <a:lnTo>
                  <a:pt x="0" y="0"/>
                </a:lnTo>
                <a:close/>
              </a:path>
            </a:pathLst>
          </a:custGeom>
          <a:solidFill>
            <a:srgbClr val="6E5F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94732" y="1340764"/>
            <a:ext cx="4022090" cy="1703070"/>
          </a:xfrm>
          <a:custGeom>
            <a:avLst/>
            <a:gdLst/>
            <a:ahLst/>
            <a:cxnLst/>
            <a:rect l="l" t="t" r="r" b="b"/>
            <a:pathLst>
              <a:path w="4022090" h="1703070">
                <a:moveTo>
                  <a:pt x="0" y="0"/>
                </a:moveTo>
                <a:lnTo>
                  <a:pt x="4021683" y="0"/>
                </a:lnTo>
                <a:lnTo>
                  <a:pt x="4021683" y="1702968"/>
                </a:lnTo>
                <a:lnTo>
                  <a:pt x="0" y="170296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94732" y="1793983"/>
            <a:ext cx="402209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866775" marR="617855" indent="-24130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IoT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está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tornando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realidade no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Brasil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7583" y="3238195"/>
            <a:ext cx="4022090" cy="1703070"/>
          </a:xfrm>
          <a:custGeom>
            <a:avLst/>
            <a:gdLst/>
            <a:ahLst/>
            <a:cxnLst/>
            <a:rect l="l" t="t" r="r" b="b"/>
            <a:pathLst>
              <a:path w="4022090" h="1703070">
                <a:moveTo>
                  <a:pt x="0" y="0"/>
                </a:moveTo>
                <a:lnTo>
                  <a:pt x="4021683" y="0"/>
                </a:lnTo>
                <a:lnTo>
                  <a:pt x="4021683" y="1702981"/>
                </a:lnTo>
                <a:lnTo>
                  <a:pt x="0" y="1702981"/>
                </a:lnTo>
                <a:lnTo>
                  <a:pt x="0" y="0"/>
                </a:lnTo>
                <a:close/>
              </a:path>
            </a:pathLst>
          </a:custGeom>
          <a:solidFill>
            <a:srgbClr val="5A5E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7583" y="3238195"/>
            <a:ext cx="4022090" cy="1703070"/>
          </a:xfrm>
          <a:custGeom>
            <a:avLst/>
            <a:gdLst/>
            <a:ahLst/>
            <a:cxnLst/>
            <a:rect l="l" t="t" r="r" b="b"/>
            <a:pathLst>
              <a:path w="4022090" h="1703070">
                <a:moveTo>
                  <a:pt x="0" y="0"/>
                </a:moveTo>
                <a:lnTo>
                  <a:pt x="4021683" y="0"/>
                </a:lnTo>
                <a:lnTo>
                  <a:pt x="4021683" y="1702981"/>
                </a:lnTo>
                <a:lnTo>
                  <a:pt x="0" y="170298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7583" y="3307360"/>
            <a:ext cx="402209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9430" marR="511175" algn="ctr">
              <a:lnSpc>
                <a:spcPct val="125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Aproveitar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benefícios  da 4ª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onda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(população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setor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produtivo)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94732" y="3238195"/>
            <a:ext cx="4022090" cy="1703070"/>
          </a:xfrm>
          <a:custGeom>
            <a:avLst/>
            <a:gdLst/>
            <a:ahLst/>
            <a:cxnLst/>
            <a:rect l="l" t="t" r="r" b="b"/>
            <a:pathLst>
              <a:path w="4022090" h="1703070">
                <a:moveTo>
                  <a:pt x="0" y="0"/>
                </a:moveTo>
                <a:lnTo>
                  <a:pt x="4021683" y="0"/>
                </a:lnTo>
                <a:lnTo>
                  <a:pt x="4021683" y="1702981"/>
                </a:lnTo>
                <a:lnTo>
                  <a:pt x="0" y="1702981"/>
                </a:lnTo>
                <a:lnTo>
                  <a:pt x="0" y="0"/>
                </a:lnTo>
                <a:close/>
              </a:path>
            </a:pathLst>
          </a:custGeom>
          <a:solidFill>
            <a:srgbClr val="557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94732" y="3238195"/>
            <a:ext cx="4022090" cy="1703070"/>
          </a:xfrm>
          <a:custGeom>
            <a:avLst/>
            <a:gdLst/>
            <a:ahLst/>
            <a:cxnLst/>
            <a:rect l="l" t="t" r="r" b="b"/>
            <a:pathLst>
              <a:path w="4022090" h="1703070">
                <a:moveTo>
                  <a:pt x="0" y="0"/>
                </a:moveTo>
                <a:lnTo>
                  <a:pt x="4021683" y="0"/>
                </a:lnTo>
                <a:lnTo>
                  <a:pt x="4021683" y="1702981"/>
                </a:lnTo>
                <a:lnTo>
                  <a:pt x="0" y="170298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94732" y="3526815"/>
            <a:ext cx="4022090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11809" marR="505459" algn="ctr">
              <a:lnSpc>
                <a:spcPts val="2590"/>
              </a:lnSpc>
              <a:spcBef>
                <a:spcPts val="425"/>
              </a:spcBef>
            </a:pP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Estimular,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desenvolver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manter profissionais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qualificados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7583" y="5110403"/>
            <a:ext cx="4022090" cy="1703070"/>
          </a:xfrm>
          <a:custGeom>
            <a:avLst/>
            <a:gdLst/>
            <a:ahLst/>
            <a:cxnLst/>
            <a:rect l="l" t="t" r="r" b="b"/>
            <a:pathLst>
              <a:path w="4022090" h="1703070">
                <a:moveTo>
                  <a:pt x="0" y="0"/>
                </a:moveTo>
                <a:lnTo>
                  <a:pt x="4021683" y="0"/>
                </a:lnTo>
                <a:lnTo>
                  <a:pt x="4021683" y="1702981"/>
                </a:lnTo>
                <a:lnTo>
                  <a:pt x="0" y="1702981"/>
                </a:lnTo>
                <a:lnTo>
                  <a:pt x="0" y="0"/>
                </a:lnTo>
                <a:close/>
              </a:path>
            </a:pathLst>
          </a:custGeom>
          <a:solidFill>
            <a:srgbClr val="508C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7583" y="5110403"/>
            <a:ext cx="4022090" cy="1703070"/>
          </a:xfrm>
          <a:custGeom>
            <a:avLst/>
            <a:gdLst/>
            <a:ahLst/>
            <a:cxnLst/>
            <a:rect l="l" t="t" r="r" b="b"/>
            <a:pathLst>
              <a:path w="4022090" h="1703070">
                <a:moveTo>
                  <a:pt x="0" y="0"/>
                </a:moveTo>
                <a:lnTo>
                  <a:pt x="4021683" y="0"/>
                </a:lnTo>
                <a:lnTo>
                  <a:pt x="4021683" y="1702981"/>
                </a:lnTo>
                <a:lnTo>
                  <a:pt x="0" y="170298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36237" y="5563616"/>
            <a:ext cx="300545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indent="184150">
              <a:lnSpc>
                <a:spcPts val="2590"/>
              </a:lnSpc>
              <a:spcBef>
                <a:spcPts val="42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Desenvolver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cadeia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produtiva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 IoT no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país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94732" y="5110403"/>
            <a:ext cx="4022090" cy="1703070"/>
          </a:xfrm>
          <a:custGeom>
            <a:avLst/>
            <a:gdLst/>
            <a:ahLst/>
            <a:cxnLst/>
            <a:rect l="l" t="t" r="r" b="b"/>
            <a:pathLst>
              <a:path w="4022090" h="1703070">
                <a:moveTo>
                  <a:pt x="0" y="0"/>
                </a:moveTo>
                <a:lnTo>
                  <a:pt x="4021683" y="0"/>
                </a:lnTo>
                <a:lnTo>
                  <a:pt x="4021683" y="1702981"/>
                </a:lnTo>
                <a:lnTo>
                  <a:pt x="0" y="1702981"/>
                </a:lnTo>
                <a:lnTo>
                  <a:pt x="0" y="0"/>
                </a:lnTo>
                <a:close/>
              </a:path>
            </a:pathLst>
          </a:custGeom>
          <a:solidFill>
            <a:srgbClr val="4BAC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94732" y="5110403"/>
            <a:ext cx="4022090" cy="1703070"/>
          </a:xfrm>
          <a:custGeom>
            <a:avLst/>
            <a:gdLst/>
            <a:ahLst/>
            <a:cxnLst/>
            <a:rect l="l" t="t" r="r" b="b"/>
            <a:pathLst>
              <a:path w="4022090" h="1703070">
                <a:moveTo>
                  <a:pt x="0" y="0"/>
                </a:moveTo>
                <a:lnTo>
                  <a:pt x="4021683" y="0"/>
                </a:lnTo>
                <a:lnTo>
                  <a:pt x="4021683" y="1702981"/>
                </a:lnTo>
                <a:lnTo>
                  <a:pt x="0" y="170298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874201" y="5234432"/>
            <a:ext cx="3663315" cy="13792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indent="-2540" algn="ctr">
              <a:lnSpc>
                <a:spcPts val="2590"/>
              </a:lnSpc>
              <a:spcBef>
                <a:spcPts val="42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Elaborar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uma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política pública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consistente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permanente de  estímulo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ao</a:t>
            </a:r>
            <a:r>
              <a:rPr sz="24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desenvolvimento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356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" y="1403635"/>
            <a:ext cx="240792" cy="248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1640" y="1068611"/>
            <a:ext cx="8518525" cy="5525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6364">
              <a:lnSpc>
                <a:spcPct val="150000"/>
              </a:lnSpc>
              <a:spcBef>
                <a:spcPts val="100"/>
              </a:spcBef>
              <a:tabLst>
                <a:tab pos="5914390" algn="l"/>
              </a:tabLst>
            </a:pPr>
            <a:r>
              <a:rPr sz="2800" spc="-10" dirty="0">
                <a:latin typeface="Calibri"/>
                <a:cs typeface="Calibri"/>
              </a:rPr>
              <a:t>Pl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ej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r </a:t>
            </a:r>
            <a:r>
              <a:rPr sz="2800" spc="-10" dirty="0">
                <a:latin typeface="Calibri"/>
                <a:cs typeface="Calibri"/>
              </a:rPr>
              <a:t>um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</a:t>
            </a:r>
            <a:r>
              <a:rPr sz="2800" b="1" spc="-35" dirty="0">
                <a:latin typeface="Calibri"/>
                <a:cs typeface="Calibri"/>
              </a:rPr>
              <a:t>g</a:t>
            </a:r>
            <a:r>
              <a:rPr sz="2800" b="1" spc="-10" dirty="0">
                <a:latin typeface="Calibri"/>
                <a:cs typeface="Calibri"/>
              </a:rPr>
              <a:t>end</a:t>
            </a:r>
            <a:r>
              <a:rPr sz="2800" b="1" spc="-5" dirty="0">
                <a:latin typeface="Calibri"/>
                <a:cs typeface="Calibri"/>
              </a:rPr>
              <a:t>a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</a:t>
            </a:r>
            <a:r>
              <a:rPr sz="2800" b="1" spc="-45" dirty="0">
                <a:latin typeface="Calibri"/>
                <a:cs typeface="Calibri"/>
              </a:rPr>
              <a:t>s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b="1" spc="-65" dirty="0">
                <a:latin typeface="Calibri"/>
                <a:cs typeface="Calibri"/>
              </a:rPr>
              <a:t>r</a:t>
            </a:r>
            <a:r>
              <a:rPr sz="2800" b="1" spc="-30" dirty="0">
                <a:latin typeface="Calibri"/>
                <a:cs typeface="Calibri"/>
              </a:rPr>
              <a:t>a</a:t>
            </a:r>
            <a:r>
              <a:rPr sz="2800" b="1" spc="-40" dirty="0">
                <a:latin typeface="Calibri"/>
                <a:cs typeface="Calibri"/>
              </a:rPr>
              <a:t>t</a:t>
            </a:r>
            <a:r>
              <a:rPr sz="2800" b="1" spc="-10" dirty="0">
                <a:latin typeface="Calibri"/>
                <a:cs typeface="Calibri"/>
              </a:rPr>
              <a:t>é</a:t>
            </a:r>
            <a:r>
              <a:rPr sz="2800" b="1" spc="-15" dirty="0">
                <a:latin typeface="Calibri"/>
                <a:cs typeface="Calibri"/>
              </a:rPr>
              <a:t>g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15" dirty="0">
                <a:latin typeface="Calibri"/>
                <a:cs typeface="Calibri"/>
              </a:rPr>
              <a:t>c</a:t>
            </a:r>
            <a:r>
              <a:rPr sz="2800" b="1" spc="-5" dirty="0">
                <a:latin typeface="Calibri"/>
                <a:cs typeface="Calibri"/>
              </a:rPr>
              <a:t>a</a:t>
            </a:r>
            <a:r>
              <a:rPr sz="2800" b="1" spc="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60" dirty="0">
                <a:latin typeface="Calibri"/>
                <a:cs typeface="Calibri"/>
              </a:rPr>
              <a:t>n</a:t>
            </a:r>
            <a:r>
              <a:rPr sz="2800" spc="-35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l</a:t>
            </a:r>
            <a:r>
              <a:rPr sz="2800" spc="-10" dirty="0">
                <a:latin typeface="Calibri"/>
                <a:cs typeface="Calibri"/>
              </a:rPr>
              <a:t>v</a:t>
            </a:r>
            <a:r>
              <a:rPr sz="2800" spc="-1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5" dirty="0">
                <a:latin typeface="Calibri"/>
                <a:cs typeface="Calibri"/>
              </a:rPr>
              <a:t>nt</a:t>
            </a:r>
            <a:r>
              <a:rPr sz="2800" spc="-5" dirty="0">
                <a:latin typeface="Calibri"/>
                <a:cs typeface="Calibri"/>
              </a:rPr>
              <a:t>o  e </a:t>
            </a:r>
            <a:r>
              <a:rPr sz="2800" spc="-15" dirty="0">
                <a:latin typeface="Calibri"/>
                <a:cs typeface="Calibri"/>
              </a:rPr>
              <a:t>inovação </a:t>
            </a:r>
            <a:r>
              <a:rPr sz="2800" spc="-5" dirty="0">
                <a:latin typeface="Calibri"/>
                <a:cs typeface="Calibri"/>
              </a:rPr>
              <a:t>da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IoT</a:t>
            </a:r>
            <a:endParaRPr sz="2800" dirty="0">
              <a:latin typeface="Calibri"/>
              <a:cs typeface="Calibri"/>
            </a:endParaRPr>
          </a:p>
          <a:p>
            <a:pPr marL="413384" indent="-287020">
              <a:lnSpc>
                <a:spcPct val="100000"/>
              </a:lnSpc>
              <a:spcBef>
                <a:spcPts val="2115"/>
              </a:spcBef>
              <a:buFont typeface="Arial"/>
              <a:buChar char="–"/>
              <a:tabLst>
                <a:tab pos="414020" algn="l"/>
              </a:tabLst>
            </a:pPr>
            <a:r>
              <a:rPr sz="2400" spc="-10" dirty="0">
                <a:latin typeface="Calibri"/>
                <a:cs typeface="Calibri"/>
              </a:rPr>
              <a:t>Identificar </a:t>
            </a:r>
            <a:r>
              <a:rPr sz="2400" b="1" spc="-5" dirty="0">
                <a:latin typeface="Calibri"/>
                <a:cs typeface="Calibri"/>
              </a:rPr>
              <a:t>oportunidades </a:t>
            </a:r>
            <a:r>
              <a:rPr sz="2400" spc="-5" dirty="0">
                <a:latin typeface="Calibri"/>
                <a:cs typeface="Calibri"/>
              </a:rPr>
              <a:t>de serviços </a:t>
            </a:r>
            <a:r>
              <a:rPr sz="2400" spc="-10" dirty="0">
                <a:latin typeface="Calibri"/>
                <a:cs typeface="Calibri"/>
              </a:rPr>
              <a:t>governamentais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IoT;</a:t>
            </a:r>
            <a:endParaRPr sz="2400" dirty="0">
              <a:latin typeface="Calibri"/>
              <a:cs typeface="Calibri"/>
            </a:endParaRPr>
          </a:p>
          <a:p>
            <a:pPr marL="413384" indent="-287020">
              <a:lnSpc>
                <a:spcPct val="100000"/>
              </a:lnSpc>
              <a:spcBef>
                <a:spcPts val="2014"/>
              </a:spcBef>
              <a:buFont typeface="Arial"/>
              <a:buChar char="–"/>
              <a:tabLst>
                <a:tab pos="414020" algn="l"/>
              </a:tabLst>
            </a:pPr>
            <a:r>
              <a:rPr sz="2400" dirty="0">
                <a:latin typeface="Calibri"/>
                <a:cs typeface="Calibri"/>
              </a:rPr>
              <a:t>Mapear as </a:t>
            </a:r>
            <a:r>
              <a:rPr sz="2400" spc="-5" dirty="0">
                <a:latin typeface="Calibri"/>
                <a:cs typeface="Calibri"/>
              </a:rPr>
              <a:t>discussões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b="1" spc="-5" dirty="0">
                <a:latin typeface="Calibri"/>
                <a:cs typeface="Calibri"/>
              </a:rPr>
              <a:t>demandas do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setor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sz="2400" dirty="0">
              <a:latin typeface="Calibri"/>
              <a:cs typeface="Calibri"/>
            </a:endParaRPr>
          </a:p>
          <a:p>
            <a:pPr marL="413384" indent="-287020">
              <a:lnSpc>
                <a:spcPct val="100000"/>
              </a:lnSpc>
              <a:spcBef>
                <a:spcPts val="2014"/>
              </a:spcBef>
              <a:buFont typeface="Arial"/>
              <a:buChar char="–"/>
              <a:tabLst>
                <a:tab pos="414020" algn="l"/>
              </a:tabLst>
            </a:pPr>
            <a:r>
              <a:rPr sz="2400" spc="-15" dirty="0">
                <a:latin typeface="Calibri"/>
                <a:cs typeface="Calibri"/>
              </a:rPr>
              <a:t>Fomentar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capacitação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b="1" spc="-10" dirty="0">
                <a:latin typeface="Calibri"/>
                <a:cs typeface="Calibri"/>
              </a:rPr>
              <a:t>recursos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humanos</a:t>
            </a:r>
            <a:r>
              <a:rPr sz="2400" spc="-5" dirty="0">
                <a:latin typeface="Calibri"/>
                <a:cs typeface="Calibri"/>
              </a:rPr>
              <a:t>;</a:t>
            </a:r>
            <a:endParaRPr sz="2400" dirty="0">
              <a:latin typeface="Calibri"/>
              <a:cs typeface="Calibri"/>
            </a:endParaRPr>
          </a:p>
          <a:p>
            <a:pPr marL="413384" indent="-287020">
              <a:lnSpc>
                <a:spcPct val="100000"/>
              </a:lnSpc>
              <a:spcBef>
                <a:spcPts val="2020"/>
              </a:spcBef>
              <a:buFont typeface="Arial"/>
              <a:buChar char="–"/>
              <a:tabLst>
                <a:tab pos="414020" algn="l"/>
              </a:tabLst>
            </a:pPr>
            <a:r>
              <a:rPr sz="2400" spc="-5" dirty="0">
                <a:latin typeface="Calibri"/>
                <a:cs typeface="Calibri"/>
              </a:rPr>
              <a:t>Estimular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uso da IoT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20" dirty="0">
                <a:latin typeface="Calibri"/>
                <a:cs typeface="Calibri"/>
              </a:rPr>
              <a:t>foco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b="1" spc="-10" dirty="0">
                <a:latin typeface="Calibri"/>
                <a:cs typeface="Calibri"/>
              </a:rPr>
              <a:t>aumento </a:t>
            </a:r>
            <a:r>
              <a:rPr sz="2400" b="1" spc="-5" dirty="0">
                <a:latin typeface="Calibri"/>
                <a:cs typeface="Calibri"/>
              </a:rPr>
              <a:t>da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produtividade</a:t>
            </a:r>
            <a:r>
              <a:rPr sz="2400" spc="-5" dirty="0">
                <a:latin typeface="Calibri"/>
                <a:cs typeface="Calibri"/>
              </a:rPr>
              <a:t>;</a:t>
            </a:r>
            <a:endParaRPr sz="2400" dirty="0">
              <a:latin typeface="Calibri"/>
              <a:cs typeface="Calibri"/>
            </a:endParaRPr>
          </a:p>
          <a:p>
            <a:pPr marL="413384" marR="5080" indent="-287020">
              <a:lnSpc>
                <a:spcPct val="150000"/>
              </a:lnSpc>
              <a:spcBef>
                <a:spcPts val="575"/>
              </a:spcBef>
              <a:buFont typeface="Arial"/>
              <a:buChar char="–"/>
              <a:tabLst>
                <a:tab pos="414020" algn="l"/>
                <a:tab pos="6061075" algn="l"/>
              </a:tabLst>
            </a:pPr>
            <a:r>
              <a:rPr sz="2400" spc="-5" dirty="0">
                <a:latin typeface="Calibri"/>
                <a:cs typeface="Calibri"/>
              </a:rPr>
              <a:t>Apoiar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padronização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IoT que </a:t>
            </a:r>
            <a:r>
              <a:rPr sz="2400" spc="-25" dirty="0">
                <a:latin typeface="Calibri"/>
                <a:cs typeface="Calibri"/>
              </a:rPr>
              <a:t>garanta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b="1" spc="-5" dirty="0">
                <a:latin typeface="Calibri"/>
                <a:cs typeface="Calibri"/>
              </a:rPr>
              <a:t>confiabilidade </a:t>
            </a:r>
            <a:r>
              <a:rPr sz="2400" dirty="0">
                <a:latin typeface="Calibri"/>
                <a:cs typeface="Calibri"/>
              </a:rPr>
              <a:t>e a  </a:t>
            </a:r>
            <a:r>
              <a:rPr sz="2400" b="1" spc="-10" dirty="0">
                <a:latin typeface="Calibri"/>
                <a:cs typeface="Calibri"/>
              </a:rPr>
              <a:t>neutralidade </a:t>
            </a:r>
            <a:r>
              <a:rPr sz="2400" b="1" spc="-5" dirty="0">
                <a:latin typeface="Calibri"/>
                <a:cs typeface="Calibri"/>
              </a:rPr>
              <a:t>das </a:t>
            </a:r>
            <a:r>
              <a:rPr sz="2400" b="1" spc="-15" dirty="0">
                <a:latin typeface="Calibri"/>
                <a:cs typeface="Calibri"/>
              </a:rPr>
              <a:t>interfaces</a:t>
            </a:r>
            <a:r>
              <a:rPr sz="2400" b="1" spc="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comunicação	</a:t>
            </a: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dirty="0">
                <a:latin typeface="Calibri"/>
                <a:cs typeface="Calibri"/>
              </a:rPr>
              <a:t>as mais  </a:t>
            </a:r>
            <a:r>
              <a:rPr sz="2400" spc="-10" dirty="0">
                <a:latin typeface="Calibri"/>
                <a:cs typeface="Calibri"/>
              </a:rPr>
              <a:t>diversas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soluções/plataformas.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1254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8250" y="398936"/>
            <a:ext cx="469474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Próximas</a:t>
            </a:r>
            <a:r>
              <a:rPr spc="-95" dirty="0"/>
              <a:t> </a:t>
            </a:r>
            <a:r>
              <a:rPr spc="-5" dirty="0">
                <a:solidFill>
                  <a:schemeClr val="tx1"/>
                </a:solidFill>
              </a:rPr>
              <a:t>ações</a:t>
            </a:r>
          </a:p>
        </p:txBody>
      </p:sp>
    </p:spTree>
    <p:extLst>
      <p:ext uri="{BB962C8B-B14F-4D97-AF65-F5344CB8AC3E}">
        <p14:creationId xmlns:p14="http://schemas.microsoft.com/office/powerpoint/2010/main" val="257635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30440"/>
            <a:ext cx="9144000" cy="1168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9523" y="1540763"/>
            <a:ext cx="3122676" cy="640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0001" y="1412760"/>
            <a:ext cx="8424545" cy="1080135"/>
          </a:xfrm>
          <a:custGeom>
            <a:avLst/>
            <a:gdLst/>
            <a:ahLst/>
            <a:cxnLst/>
            <a:rect l="l" t="t" r="r" b="b"/>
            <a:pathLst>
              <a:path w="8424545" h="1080135">
                <a:moveTo>
                  <a:pt x="0" y="1079995"/>
                </a:moveTo>
                <a:lnTo>
                  <a:pt x="8423998" y="1079995"/>
                </a:lnTo>
                <a:lnTo>
                  <a:pt x="8423998" y="0"/>
                </a:lnTo>
                <a:lnTo>
                  <a:pt x="0" y="0"/>
                </a:lnTo>
                <a:lnTo>
                  <a:pt x="0" y="1079995"/>
                </a:lnTo>
                <a:close/>
              </a:path>
            </a:pathLst>
          </a:custGeom>
          <a:solidFill>
            <a:srgbClr val="0970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0001" y="1704212"/>
            <a:ext cx="8424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97150">
              <a:lnSpc>
                <a:spcPct val="100000"/>
              </a:lnSpc>
              <a:spcBef>
                <a:spcPts val="95"/>
              </a:spcBef>
            </a:pPr>
            <a:r>
              <a:rPr sz="2800" spc="-15" dirty="0"/>
              <a:t>Contextualização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0" y="1412760"/>
            <a:ext cx="720090" cy="1080135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303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90"/>
              </a:spcBef>
            </a:pP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08327" y="2636901"/>
            <a:ext cx="5927217" cy="4149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2610</Words>
  <Application>Microsoft Office PowerPoint</Application>
  <PresentationFormat>Apresentação na tela (4:3)</PresentationFormat>
  <Paragraphs>405</Paragraphs>
  <Slides>57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3" baseType="lpstr">
      <vt:lpstr>Arial</vt:lpstr>
      <vt:lpstr>Calibri</vt:lpstr>
      <vt:lpstr>Segoe UI Symbol</vt:lpstr>
      <vt:lpstr>Times New Roman</vt:lpstr>
      <vt:lpstr>Wingdings</vt:lpstr>
      <vt:lpstr>Office Theme</vt:lpstr>
      <vt:lpstr>Apresentação do PowerPoint</vt:lpstr>
      <vt:lpstr>IoT - Internet das Coisas - Conceitoo</vt:lpstr>
      <vt:lpstr>Uma nova onda?</vt:lpstr>
      <vt:lpstr>M2M no Mundo</vt:lpstr>
      <vt:lpstr>Uma nova onda?</vt:lpstr>
      <vt:lpstr>Onde queremos chegar?</vt:lpstr>
      <vt:lpstr>Motivação</vt:lpstr>
      <vt:lpstr>Próximas ações</vt:lpstr>
      <vt:lpstr>Contextualização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realmente é</vt:lpstr>
      <vt:lpstr>Apresentação do PowerPoint</vt:lpstr>
      <vt:lpstr>Apresentação do PowerPoint</vt:lpstr>
      <vt:lpstr>Apresentação do PowerPoint</vt:lpstr>
      <vt:lpstr>Perspectiva Histórica</vt:lpstr>
      <vt:lpstr>Perspectiva Histórica</vt:lpstr>
      <vt:lpstr>Perspectiva Histórica</vt:lpstr>
      <vt:lpstr>Perspectiva Histórica</vt:lpstr>
      <vt:lpstr>Perspectiva Histórica</vt:lpstr>
      <vt:lpstr>Apresentação do PowerPoint</vt:lpstr>
      <vt:lpstr>Apresentação do PowerPoint</vt:lpstr>
      <vt:lpstr>Blocos Básicos</vt:lpstr>
      <vt:lpstr>Modelos de Conectividade</vt:lpstr>
      <vt:lpstr>Modelos de Conectividade</vt:lpstr>
      <vt:lpstr>Modelos de Conectividade</vt:lpstr>
      <vt:lpstr>Desafios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Oportunidades</vt:lpstr>
      <vt:lpstr>Gestão de Consumo de Energia em Salas de Aula</vt:lpstr>
      <vt:lpstr>Enflux Exercise Clothing</vt:lpstr>
      <vt:lpstr>Apresentação do PowerPoint</vt:lpstr>
      <vt:lpstr>Transmissão de Dados para Atendimento Emergencial</vt:lpstr>
      <vt:lpstr>Apresentação do PowerPoint</vt:lpstr>
      <vt:lpstr>Apresentação do PowerPoint</vt:lpstr>
      <vt:lpstr>Apresentação do PowerPoint</vt:lpstr>
      <vt:lpstr>Apresentação do PowerPoint</vt:lpstr>
      <vt:lpstr>Onde procurar mais conteúdos sobre IoT?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ceteli</dc:creator>
  <cp:lastModifiedBy>Antonio Lobosco</cp:lastModifiedBy>
  <cp:revision>5</cp:revision>
  <dcterms:created xsi:type="dcterms:W3CDTF">2019-11-08T18:41:48Z</dcterms:created>
  <dcterms:modified xsi:type="dcterms:W3CDTF">2019-11-08T19:21:17Z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2017-05-18T00:00:00Z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2019-11-08T00:00:00Z</vt:filetime>
  </property>
</Properties>
</file>